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4" r:id="rId2"/>
    <p:sldId id="469" r:id="rId3"/>
    <p:sldId id="407" r:id="rId4"/>
    <p:sldId id="414" r:id="rId5"/>
    <p:sldId id="470" r:id="rId6"/>
    <p:sldId id="471" r:id="rId7"/>
    <p:sldId id="463" r:id="rId8"/>
    <p:sldId id="483" r:id="rId9"/>
    <p:sldId id="474" r:id="rId10"/>
    <p:sldId id="482" r:id="rId11"/>
    <p:sldId id="484" r:id="rId12"/>
    <p:sldId id="489" r:id="rId13"/>
    <p:sldId id="490" r:id="rId14"/>
    <p:sldId id="491" r:id="rId15"/>
    <p:sldId id="493" r:id="rId16"/>
    <p:sldId id="468" r:id="rId17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nešová Lada Mgr. (ÚPGŘ)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4CBBE"/>
    <a:srgbClr val="001E96"/>
    <a:srgbClr val="FFFF66"/>
    <a:srgbClr val="FFFF99"/>
    <a:srgbClr val="7A76C8"/>
    <a:srgbClr val="B94DB1"/>
    <a:srgbClr val="99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6343" autoAdjust="0"/>
  </p:normalViewPr>
  <p:slideViewPr>
    <p:cSldViewPr>
      <p:cViewPr>
        <p:scale>
          <a:sx n="100" d="100"/>
          <a:sy n="100" d="100"/>
        </p:scale>
        <p:origin x="-121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99" tIns="45701" rIns="91399" bIns="45701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399" tIns="45701" rIns="91399" bIns="45701" rtlCol="0"/>
          <a:lstStyle>
            <a:lvl1pPr algn="r">
              <a:defRPr sz="1200" smtClean="0"/>
            </a:lvl1pPr>
          </a:lstStyle>
          <a:p>
            <a:pPr>
              <a:defRPr/>
            </a:pPr>
            <a:fld id="{630AFA76-C6EE-4A40-B456-1894EEE5DE3E}" type="datetimeFigureOut">
              <a:rPr lang="cs-CZ"/>
              <a:pPr>
                <a:defRPr/>
              </a:pPr>
              <a:t>20.3.2018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399" tIns="45701" rIns="91399" bIns="4570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399" tIns="45701" rIns="91399" bIns="4570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CA744DD-1F8C-495D-BDDB-B730F7B771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99" tIns="45701" rIns="91399" bIns="45701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399" tIns="45701" rIns="91399" bIns="45701" rtlCol="0"/>
          <a:lstStyle>
            <a:lvl1pPr algn="r">
              <a:defRPr sz="1200"/>
            </a:lvl1pPr>
          </a:lstStyle>
          <a:p>
            <a:pPr>
              <a:defRPr/>
            </a:pPr>
            <a:fld id="{82AEDE47-271D-4A40-9DF8-FBD3B4902F03}" type="datetimeFigureOut">
              <a:rPr lang="cs-CZ"/>
              <a:pPr>
                <a:defRPr/>
              </a:pPr>
              <a:t>20.3.2018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9" tIns="45701" rIns="91399" bIns="45701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399" tIns="45701" rIns="91399" bIns="45701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399" tIns="45701" rIns="91399" bIns="4570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399" tIns="45701" rIns="91399" bIns="45701" rtlCol="0" anchor="b"/>
          <a:lstStyle>
            <a:lvl1pPr algn="r">
              <a:defRPr sz="1200"/>
            </a:lvl1pPr>
          </a:lstStyle>
          <a:p>
            <a:pPr>
              <a:defRPr/>
            </a:pPr>
            <a:fld id="{D4E45D07-109C-4DA4-800E-EFB750E90F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81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3B9F92-DB48-4130-B8B7-777346A7B1B4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600×1200_UP_-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 anchor="b"/>
          <a:lstStyle>
            <a:lvl1pPr algn="ctr">
              <a:defRPr sz="70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76864" cy="576064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FA2BCAE8-DAD9-4E86-A249-570D7673C86C}" type="datetime1">
              <a:rPr lang="cs-CZ"/>
              <a:pPr>
                <a:defRPr/>
              </a:pPr>
              <a:t>20.3.2018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05230B19-4BE5-4FEC-9F72-2AFA71918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695279"/>
            <a:ext cx="8134672" cy="1470025"/>
          </a:xfrm>
        </p:spPr>
        <p:txBody>
          <a:bodyPr anchor="b"/>
          <a:lstStyle>
            <a:lvl1pPr algn="l">
              <a:defRPr sz="7000" b="0">
                <a:solidFill>
                  <a:srgbClr val="999999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E5AD-D12D-4940-BA9C-3719A46DAE36}" type="datetime1">
              <a:rPr lang="cs-CZ"/>
              <a:pPr>
                <a:defRPr/>
              </a:pPr>
              <a:t>20.3.2018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76B1-BD57-4E5D-9520-56BC2AE427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52A5A-1F4B-4AAA-B4F0-A4E56624CBD2}" type="datetime1">
              <a:rPr lang="cs-CZ"/>
              <a:pPr>
                <a:defRPr/>
              </a:pPr>
              <a:t>20.3.2018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EC3D-8116-40E8-9ACC-5F861EB723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1600×1200_UP_-02op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195513" y="188913"/>
            <a:ext cx="66246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4213" y="1700213"/>
            <a:ext cx="8135937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4213" y="6516688"/>
            <a:ext cx="935037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908549-2048-4C3F-AB27-289C412CD262}" type="datetime1">
              <a:rPr lang="cs-CZ"/>
              <a:pPr>
                <a:defRPr/>
              </a:pPr>
              <a:t>20.3.2018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39975" y="6516688"/>
            <a:ext cx="396081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692275" y="6516688"/>
            <a:ext cx="57626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7E1D7D-4EB3-46CE-85E5-4627287B30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</p:sldLayoutIdLst>
  <p:transition spd="med">
    <p:wipe dir="r"/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1E9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9pPr>
    </p:titleStyle>
    <p:bodyStyle>
      <a:lvl1pPr marL="358775" indent="-358775" algn="l" rtl="0" eaLnBrk="0" fontAlgn="base" hangingPunct="0">
        <a:spcBef>
          <a:spcPts val="1200"/>
        </a:spcBef>
        <a:spcAft>
          <a:spcPct val="0"/>
        </a:spcAft>
        <a:buClr>
          <a:srgbClr val="001E96"/>
        </a:buClr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rtl="0" eaLnBrk="0" fontAlgn="base" hangingPunct="0">
        <a:spcBef>
          <a:spcPts val="600"/>
        </a:spcBef>
        <a:spcAft>
          <a:spcPct val="0"/>
        </a:spcAft>
        <a:buClr>
          <a:srgbClr val="001E96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358775" algn="l" rtl="0" eaLnBrk="0" fontAlgn="base" hangingPunct="0">
        <a:spcBef>
          <a:spcPts val="600"/>
        </a:spcBef>
        <a:spcAft>
          <a:spcPct val="0"/>
        </a:spcAft>
        <a:buClr>
          <a:srgbClr val="001E96"/>
        </a:buClr>
        <a:buSzPct val="120000"/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358775" algn="l" rtl="0" eaLnBrk="0" fontAlgn="base" hangingPunct="0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358775" algn="l" rtl="0" eaLnBrk="0" fontAlgn="base" hangingPunct="0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Nadpis 1"/>
          <p:cNvSpPr>
            <a:spLocks noGrp="1"/>
          </p:cNvSpPr>
          <p:nvPr>
            <p:ph type="ctrTitle"/>
          </p:nvPr>
        </p:nvSpPr>
        <p:spPr>
          <a:xfrm>
            <a:off x="468313" y="2781300"/>
            <a:ext cx="8207375" cy="3744913"/>
          </a:xfrm>
        </p:spPr>
        <p:txBody>
          <a:bodyPr anchor="ctr"/>
          <a:lstStyle/>
          <a:p>
            <a:pPr eaLnBrk="1" hangingPunct="1"/>
            <a:r>
              <a:rPr lang="cs-CZ" sz="4000" b="1" smtClean="0"/>
              <a:t>Nepojistné sociální dávky</a:t>
            </a:r>
            <a:br>
              <a:rPr lang="cs-CZ" sz="4000" b="1" smtClean="0"/>
            </a:br>
            <a:r>
              <a:rPr lang="cs-CZ" sz="4000" b="1" smtClean="0"/>
              <a:t/>
            </a:r>
            <a:br>
              <a:rPr lang="cs-CZ" sz="4000" b="1" smtClean="0"/>
            </a:br>
            <a:r>
              <a:rPr lang="cs-CZ" sz="4000" b="1" smtClean="0"/>
              <a:t>                                              </a:t>
            </a:r>
            <a:br>
              <a:rPr lang="cs-CZ" sz="4000" b="1" smtClean="0"/>
            </a:br>
            <a:r>
              <a:rPr lang="cs-CZ" sz="4000" b="1" smtClean="0"/>
              <a:t>                                                </a:t>
            </a:r>
            <a:r>
              <a:rPr lang="cs-CZ" sz="2000" b="1" smtClean="0"/>
              <a:t/>
            </a:r>
            <a:br>
              <a:rPr lang="cs-CZ" sz="2000" b="1" smtClean="0"/>
            </a:br>
            <a:r>
              <a:rPr lang="cs-CZ" sz="2000" b="1" smtClean="0"/>
              <a:t>                                                                                   Krajská pobočka ÚP ČR ve Zlíně</a:t>
            </a:r>
            <a:endParaRPr lang="cs-CZ" sz="20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 Black" pitchFamily="34" charset="0"/>
              </a:rPr>
              <a:t>Pojistné</a:t>
            </a:r>
            <a:r>
              <a:rPr lang="cs-CZ" smtClean="0"/>
              <a:t> sociální systémy</a:t>
            </a:r>
            <a:br>
              <a:rPr lang="cs-CZ" smtClean="0"/>
            </a:br>
            <a:r>
              <a:rPr lang="cs-CZ" smtClean="0"/>
              <a:t>(příslušná OSSZ)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700213"/>
            <a:ext cx="8424862" cy="442595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– </a:t>
            </a:r>
            <a:r>
              <a:rPr lang="cs-CZ" sz="2400" b="1" dirty="0">
                <a:solidFill>
                  <a:srgbClr val="FF0000"/>
                </a:solidFill>
              </a:rPr>
              <a:t>novela z. č. 187/2006 Sb. o nemocenském pojištění – viz nový institut pro pracující a OSVČ  </a:t>
            </a:r>
            <a:r>
              <a:rPr lang="cs-CZ" sz="2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(„dlouhodobé ošetřovné</a:t>
            </a:r>
            <a:r>
              <a:rPr lang="cs-CZ" sz="2400" b="1" u="sng" dirty="0">
                <a:solidFill>
                  <a:srgbClr val="FF0000"/>
                </a:solidFill>
              </a:rPr>
              <a:t>“)</a:t>
            </a:r>
          </a:p>
          <a:p>
            <a:pPr eaLnBrk="1" hangingPunct="1">
              <a:defRPr/>
            </a:pPr>
            <a:r>
              <a:rPr lang="cs-CZ" sz="2000" dirty="0" smtClean="0"/>
              <a:t>- </a:t>
            </a:r>
            <a:r>
              <a:rPr lang="cs-CZ" sz="2000" dirty="0" smtClean="0">
                <a:solidFill>
                  <a:srgbClr val="FF0000"/>
                </a:solidFill>
              </a:rPr>
              <a:t>účinnost </a:t>
            </a:r>
            <a:r>
              <a:rPr lang="cs-CZ" sz="2000" dirty="0">
                <a:solidFill>
                  <a:srgbClr val="FF0000"/>
                </a:solidFill>
              </a:rPr>
              <a:t>léto </a:t>
            </a:r>
            <a:r>
              <a:rPr lang="cs-CZ" sz="2000" dirty="0" smtClean="0">
                <a:solidFill>
                  <a:srgbClr val="FF0000"/>
                </a:solidFill>
              </a:rPr>
              <a:t>2018 (červenec)</a:t>
            </a:r>
            <a:endParaRPr lang="cs-CZ" sz="2000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sz="2000" dirty="0" smtClean="0"/>
              <a:t>hospitalizace </a:t>
            </a:r>
            <a:r>
              <a:rPr lang="cs-CZ" sz="2000" dirty="0"/>
              <a:t>v nemocnici alespoň 7 kalendářních dní z důvodu vážného úrazu či nemoci; potřeba celodenně pečovat o tohoto člena rodiny alespoň po dobu 30 dní (potvrzení z nemocnice + ošetřující praktický lékař) – možnost požádat  o dávku z nemocenského systému na dobu až 90 dní ode dne propuštění z hospitalizace. </a:t>
            </a:r>
            <a:endParaRPr lang="cs-CZ" sz="2000" dirty="0" smtClean="0"/>
          </a:p>
          <a:p>
            <a:pPr eaLnBrk="1" hangingPunct="1">
              <a:buFontTx/>
              <a:buChar char="-"/>
              <a:defRPr/>
            </a:pPr>
            <a:r>
              <a:rPr lang="cs-CZ" sz="2000" dirty="0" smtClean="0"/>
              <a:t>Výše </a:t>
            </a:r>
            <a:r>
              <a:rPr lang="cs-CZ" sz="2000" dirty="0"/>
              <a:t>příspěvku bude činit 60% denního vyměřovacího základu. Nebude třeba souhlasu zaměstnavatele o uvolnění z práce (původně možnost nesouhlasu zaměstnavatele jen z vážných provozních důvodů)   + současně možnost pobírat dávku z nepojistného sociálního systému (</a:t>
            </a:r>
            <a:r>
              <a:rPr lang="cs-CZ" sz="2000" dirty="0" err="1"/>
              <a:t>PnP</a:t>
            </a:r>
            <a:r>
              <a:rPr lang="cs-CZ" sz="2000" dirty="0"/>
              <a:t>)</a:t>
            </a:r>
          </a:p>
          <a:p>
            <a:pPr eaLnBrk="1" hangingPunct="1">
              <a:defRPr/>
            </a:pPr>
            <a:endParaRPr lang="cs-CZ" sz="2000" dirty="0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Pojistné sociální systémy</a:t>
            </a:r>
            <a:br>
              <a:rPr lang="cs-CZ" smtClean="0"/>
            </a:br>
            <a:r>
              <a:rPr lang="cs-CZ" smtClean="0"/>
              <a:t>(příslušná OSSZ)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950" y="1341438"/>
            <a:ext cx="8712200" cy="5327650"/>
          </a:xfrm>
        </p:spPr>
        <p:txBody>
          <a:bodyPr/>
          <a:lstStyle/>
          <a:p>
            <a:pPr marL="358775" algn="just" eaLnBrk="1" hangingPunct="1">
              <a:buFont typeface="Wingdings" pitchFamily="2" charset="2"/>
              <a:buChar char="§"/>
              <a:defRPr/>
            </a:pPr>
            <a:r>
              <a:rPr lang="cs-CZ" altLang="cs-CZ" sz="1500" b="1" dirty="0">
                <a:solidFill>
                  <a:srgbClr val="FF0000"/>
                </a:solidFill>
              </a:rPr>
              <a:t>Od 1. února 2018 začne platit novela zákona o nemocenském pojištění, která zavádí novou dávku tzv. </a:t>
            </a:r>
            <a:r>
              <a:rPr lang="cs-CZ" altLang="cs-CZ" sz="15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„</a:t>
            </a:r>
            <a:r>
              <a:rPr lang="cs-CZ" altLang="cs-CZ" sz="15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otcovskou“</a:t>
            </a:r>
            <a:r>
              <a:rPr lang="cs-CZ" altLang="cs-CZ" sz="15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r>
              <a:rPr lang="cs-CZ" altLang="cs-CZ" sz="1400" dirty="0" smtClean="0">
                <a:latin typeface="Arial Black" panose="020B0A04020102020204" pitchFamily="34" charset="0"/>
              </a:rPr>
              <a:t> </a:t>
            </a:r>
            <a:r>
              <a:rPr lang="cs-CZ" altLang="cs-CZ" sz="1400" dirty="0"/>
              <a:t>Podat žádost o dávku a </a:t>
            </a:r>
            <a:r>
              <a:rPr lang="cs-CZ" altLang="cs-CZ" sz="1400" b="1" dirty="0"/>
              <a:t>nastoupit na otcovskou bude možné až od 1.2.2018, nárok na dávku však od tohoto dne vznikne i v případech, </a:t>
            </a:r>
            <a:r>
              <a:rPr lang="cs-CZ" altLang="cs-CZ" sz="1400" b="1" dirty="0" smtClean="0"/>
              <a:t>když </a:t>
            </a:r>
            <a:r>
              <a:rPr lang="cs-CZ" altLang="cs-CZ" sz="1400" b="1" dirty="0"/>
              <a:t>se dítě narodilo v období 6 týdnů před tímto datem, tj. 21.12.2017 a později.</a:t>
            </a:r>
          </a:p>
          <a:p>
            <a:pPr marL="358775" algn="just" eaLnBrk="1" hangingPunct="1">
              <a:buFont typeface="Wingdings" pitchFamily="2" charset="2"/>
              <a:buChar char="§"/>
              <a:defRPr/>
            </a:pPr>
            <a:r>
              <a:rPr lang="cs-CZ" altLang="cs-CZ" sz="1400" b="1" dirty="0"/>
              <a:t>Otec dítěte bude po jeden týden dostávat 70 % vyměřovacího základu svého výdělku.</a:t>
            </a:r>
            <a:r>
              <a:rPr lang="cs-CZ" altLang="cs-CZ" sz="1400" dirty="0"/>
              <a:t>  </a:t>
            </a:r>
            <a:r>
              <a:rPr lang="cs-CZ" altLang="cs-CZ" sz="1400" b="1" dirty="0"/>
              <a:t>Nástup na otcovskou dovolenou bude možný v období šesti týdnů ode dne narození dítěte. </a:t>
            </a:r>
            <a:r>
              <a:rPr lang="cs-CZ" altLang="cs-CZ" sz="1400" dirty="0"/>
              <a:t>Týdenní otcovskou </a:t>
            </a:r>
            <a:r>
              <a:rPr lang="cs-CZ" altLang="cs-CZ" sz="1400" u="sng" dirty="0"/>
              <a:t>nebude možné přerušit</a:t>
            </a:r>
            <a:r>
              <a:rPr lang="cs-CZ" altLang="cs-CZ" sz="1400" u="sng" dirty="0" smtClean="0"/>
              <a:t>.</a:t>
            </a:r>
          </a:p>
          <a:p>
            <a:pPr marL="358775" algn="just" eaLnBrk="1" hangingPunct="1">
              <a:buFont typeface="Wingdings" pitchFamily="2" charset="2"/>
              <a:buChar char="§"/>
              <a:defRPr/>
            </a:pPr>
            <a:r>
              <a:rPr lang="cs-CZ" altLang="cs-CZ" sz="1400" dirty="0"/>
              <a:t>Na dávku otcovské poporodní péče mají nárok zaměstnanci a OSVČ, </a:t>
            </a:r>
            <a:r>
              <a:rPr lang="cs-CZ" altLang="cs-CZ" sz="1400" u="sng" dirty="0"/>
              <a:t>kteří splnili dostatečně dlouhou účast na nemocenském pojištění. </a:t>
            </a:r>
            <a:r>
              <a:rPr lang="cs-CZ" altLang="cs-CZ" sz="1400" dirty="0"/>
              <a:t>V tomto případě to budou rovné </a:t>
            </a:r>
            <a:r>
              <a:rPr lang="cs-CZ" altLang="cs-CZ" sz="1400" b="1" dirty="0"/>
              <a:t>tři měsíce bez přerušení před nástupem na otcovskou</a:t>
            </a:r>
            <a:r>
              <a:rPr lang="cs-CZ" altLang="cs-CZ" sz="1400" dirty="0"/>
              <a:t>. </a:t>
            </a:r>
            <a:r>
              <a:rPr lang="cs-CZ" altLang="cs-CZ" sz="1400" u="sng" dirty="0"/>
              <a:t>Případný zájemce o dávku musí také dále splňovat jedno z </a:t>
            </a:r>
            <a:r>
              <a:rPr lang="cs-CZ" altLang="cs-CZ" sz="1400" u="sng" dirty="0" smtClean="0"/>
              <a:t>následujících pravidel -  být </a:t>
            </a:r>
            <a:r>
              <a:rPr lang="cs-CZ" altLang="cs-CZ" sz="1400" u="sng" dirty="0"/>
              <a:t>zapsán na matrice jako otec narozeného </a:t>
            </a:r>
            <a:r>
              <a:rPr lang="cs-CZ" altLang="cs-CZ" sz="1400" u="sng" dirty="0" smtClean="0"/>
              <a:t>dítěte nebo převzít </a:t>
            </a:r>
            <a:r>
              <a:rPr lang="cs-CZ" altLang="cs-CZ" sz="1400" u="sng" dirty="0"/>
              <a:t>do náhradní rodinné péče (adopce, pěstounská péče apod.) dítě mladší 7 let.</a:t>
            </a:r>
          </a:p>
          <a:p>
            <a:pPr marL="358775" algn="just" eaLnBrk="1" hangingPunct="1">
              <a:buFont typeface="Wingdings" pitchFamily="2" charset="2"/>
              <a:buChar char="§"/>
              <a:defRPr/>
            </a:pPr>
            <a:r>
              <a:rPr lang="cs-CZ" altLang="cs-CZ" sz="1400" u="sng" dirty="0"/>
              <a:t>Otcovská náleží jen jednou</a:t>
            </a:r>
            <a:r>
              <a:rPr lang="cs-CZ" altLang="cs-CZ" sz="1400" dirty="0"/>
              <a:t>, a to i v případech, kde osoba pečuje o více narozených dětí současně. Otci vznikne nárok na otcovskou v období šesti týdnů ode dne narození dítěte i v případě, kdy jsou matka, dítě nebo oba dva ze zdravotních důvodů umístěni ve zdravotnickém zařízení lůžkové péče. </a:t>
            </a:r>
          </a:p>
          <a:p>
            <a:pPr marL="358775" algn="just" eaLnBrk="1" hangingPunct="1">
              <a:buFont typeface="Wingdings" pitchFamily="2" charset="2"/>
              <a:buChar char="§"/>
              <a:defRPr/>
            </a:pPr>
            <a:r>
              <a:rPr lang="cs-CZ" altLang="cs-CZ" sz="1400" u="sng" dirty="0"/>
              <a:t>Podpůrčí doba (tj. doba výplaty dávky) je u otcovské maximálně 1 týden bez možnosti přerušení a začíná dnem nástupu na otcovskou. </a:t>
            </a:r>
            <a:r>
              <a:rPr lang="cs-CZ" altLang="cs-CZ" sz="1400" dirty="0"/>
              <a:t>Tatínkům pak bude každý den vypláceno 70 % z denního vyměřovacího základu mzdy. </a:t>
            </a:r>
            <a:r>
              <a:rPr lang="cs-CZ" altLang="cs-CZ" sz="1400" u="sng" dirty="0"/>
              <a:t>Vyměřovací základ je pak počítán stejným způsobem jako u mateřské, čili sečtením hrubých výdělků za poslední rok a jejich následným vydělením počtem dnů</a:t>
            </a:r>
            <a:r>
              <a:rPr lang="cs-CZ" altLang="cs-CZ" sz="1400" u="sng" dirty="0" smtClean="0"/>
              <a:t>. </a:t>
            </a:r>
            <a:r>
              <a:rPr lang="cs-CZ" altLang="cs-CZ" sz="1400" dirty="0" smtClean="0"/>
              <a:t>Otcovská </a:t>
            </a:r>
            <a:r>
              <a:rPr lang="cs-CZ" altLang="cs-CZ" sz="1400" dirty="0"/>
              <a:t>dovolená se vyřizuje stejným způsobem jako mateřská. </a:t>
            </a:r>
            <a:r>
              <a:rPr lang="cs-CZ" altLang="cs-CZ" sz="1400" u="sng" dirty="0"/>
              <a:t>Zaměstnavatel je povinen ji schválit a žádost poté doručí na příslušnou OSSZ.</a:t>
            </a:r>
          </a:p>
          <a:p>
            <a:pPr marL="358775" algn="just" eaLnBrk="1" hangingPunct="1">
              <a:buFont typeface="Wingdings" pitchFamily="2" charset="2"/>
              <a:buChar char="§"/>
              <a:defRPr/>
            </a:pPr>
            <a:endParaRPr lang="cs-CZ" altLang="cs-CZ" sz="1400" dirty="0"/>
          </a:p>
          <a:p>
            <a:pPr marL="358775" algn="just" eaLnBrk="1" hangingPunct="1">
              <a:buFont typeface="Wingdings" pitchFamily="2" charset="2"/>
              <a:buChar char="§"/>
              <a:defRPr/>
            </a:pPr>
            <a:endParaRPr lang="cs-CZ" altLang="cs-CZ" sz="1400" dirty="0"/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06663" y="295275"/>
            <a:ext cx="66135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cs-CZ" sz="4000" b="1">
                <a:solidFill>
                  <a:srgbClr val="001E96"/>
                </a:solidFill>
                <a:latin typeface="Calibri" pitchFamily="34" charset="0"/>
              </a:rPr>
              <a:t>Dávky pomoci v hmotné nouzi</a:t>
            </a:r>
          </a:p>
          <a:p>
            <a:r>
              <a:rPr lang="cs-CZ" sz="3200" b="1">
                <a:solidFill>
                  <a:srgbClr val="001E96"/>
                </a:solidFill>
                <a:latin typeface="Calibri" pitchFamily="34" charset="0"/>
              </a:rPr>
              <a:t>opakované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50825" y="1627188"/>
            <a:ext cx="2935288" cy="64611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1"/>
                </a:solidFill>
              </a:rPr>
              <a:t>Příspěvek na živobytí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61938" y="3740150"/>
            <a:ext cx="2935287" cy="62071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1"/>
                </a:solidFill>
              </a:rPr>
              <a:t>Doplatek na bydlení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87750" y="1627188"/>
            <a:ext cx="5305425" cy="147796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Slouží k dorovnání příjmu osoby do jejího životního minima (ŽM = 3.410 Kč). Nárok </a:t>
            </a:r>
            <a:r>
              <a:rPr lang="cs-CZ" dirty="0"/>
              <a:t>na </a:t>
            </a:r>
            <a:r>
              <a:rPr lang="cs-CZ" dirty="0" err="1"/>
              <a:t>PnŽ</a:t>
            </a:r>
            <a:r>
              <a:rPr lang="cs-CZ" dirty="0"/>
              <a:t> vzniká osobě či rodině, pokud po odečtení přiměřených nákladů na bydlení nedosahuje příjem této osoby či rodiny částky </a:t>
            </a:r>
            <a:r>
              <a:rPr lang="cs-CZ" dirty="0"/>
              <a:t>živobytí.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67113" y="3644900"/>
            <a:ext cx="5303837" cy="230822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buClr>
                <a:srgbClr val="001E96"/>
              </a:buClr>
              <a:defRPr/>
            </a:pPr>
            <a:r>
              <a:rPr lang="cs-CZ" dirty="0"/>
              <a:t>Je dávka pomoci v </a:t>
            </a:r>
            <a:r>
              <a:rPr lang="cs-CZ" dirty="0"/>
              <a:t>HN, </a:t>
            </a:r>
            <a:r>
              <a:rPr lang="cs-CZ" dirty="0"/>
              <a:t>která společně s vlastními příjmy občana a příspěvkem na bydlení ze systému SSP pomáhá uhradit odůvodněné náklady na bydlení. Výše doplatku na bydlení je stanovena tak, aby po zaplacení odůvodněných nákladů na bydlení (tj. nájmu, služeb s bydlením spojených a nákladů za dodávky energií) zůstala osobě či rodině částka živobytí.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511300" y="295275"/>
            <a:ext cx="76088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cs-CZ" sz="3200" b="1" dirty="0">
                <a:solidFill>
                  <a:srgbClr val="001E96"/>
                </a:solidFill>
                <a:latin typeface="+mn-lt"/>
              </a:rPr>
              <a:t>Dávky pomoci v hmotné nouzi</a:t>
            </a:r>
          </a:p>
          <a:p>
            <a:pPr algn="r">
              <a:defRPr/>
            </a:pPr>
            <a:r>
              <a:rPr lang="cs-CZ" sz="2800" b="1" dirty="0">
                <a:solidFill>
                  <a:srgbClr val="001E96"/>
                </a:solidFill>
                <a:latin typeface="+mn-lt"/>
              </a:rPr>
              <a:t>jednorázové</a:t>
            </a:r>
            <a:endParaRPr lang="cs-CZ" sz="2800" b="1" dirty="0">
              <a:solidFill>
                <a:srgbClr val="001E96"/>
              </a:solidFill>
              <a:latin typeface="+mn-lt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07950" y="2025650"/>
            <a:ext cx="2808288" cy="9144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1"/>
                </a:solidFill>
              </a:rPr>
              <a:t>Mimořádná okamžitá pomoc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16238" y="1311275"/>
            <a:ext cx="6002337" cy="5324475"/>
          </a:xfrm>
          <a:prstGeom prst="rect">
            <a:avLst/>
          </a:prstGeom>
          <a:ln w="1905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pl-PL" sz="2000" b="1" u="sng" dirty="0"/>
              <a:t>osobě </a:t>
            </a:r>
            <a:r>
              <a:rPr lang="pl-PL" sz="2000" b="1" u="sng" dirty="0"/>
              <a:t>hrozí vážná újma na </a:t>
            </a:r>
            <a:r>
              <a:rPr lang="pl-PL" sz="2000" b="1" u="sng" dirty="0"/>
              <a:t>zdraví </a:t>
            </a:r>
            <a:endParaRPr lang="pl-PL" sz="2000" dirty="0"/>
          </a:p>
          <a:p>
            <a:pPr>
              <a:defRPr/>
            </a:pPr>
            <a:r>
              <a:rPr lang="pl-PL" sz="2000" dirty="0">
                <a:solidFill>
                  <a:schemeClr val="tx2"/>
                </a:solidFill>
              </a:rPr>
              <a:t>max do výše EM (nezaopatřené dítě do ŽM)</a:t>
            </a:r>
          </a:p>
          <a:p>
            <a:pPr>
              <a:defRPr/>
            </a:pPr>
            <a:r>
              <a:rPr lang="cs-CZ" sz="2000" b="1" dirty="0"/>
              <a:t>2. </a:t>
            </a:r>
            <a:r>
              <a:rPr lang="cs-CZ" sz="2000" b="1" u="sng" dirty="0"/>
              <a:t>postižení </a:t>
            </a:r>
            <a:r>
              <a:rPr lang="cs-CZ" sz="2000" b="1" u="sng" dirty="0"/>
              <a:t>vážnou mimořádnou </a:t>
            </a:r>
            <a:r>
              <a:rPr lang="cs-CZ" sz="2000" b="1" u="sng" dirty="0"/>
              <a:t>událostí </a:t>
            </a:r>
          </a:p>
          <a:p>
            <a:pPr>
              <a:defRPr/>
            </a:pPr>
            <a:r>
              <a:rPr lang="cs-CZ" sz="2000" dirty="0"/>
              <a:t>(</a:t>
            </a:r>
            <a:r>
              <a:rPr lang="cs-CZ" sz="2000" dirty="0" err="1"/>
              <a:t>povodeň,vichřice,atd</a:t>
            </a:r>
            <a:r>
              <a:rPr lang="cs-CZ" sz="2000" dirty="0"/>
              <a:t>.) - </a:t>
            </a:r>
            <a:r>
              <a:rPr lang="cs-CZ" dirty="0" err="1">
                <a:solidFill>
                  <a:schemeClr val="tx2"/>
                </a:solidFill>
              </a:rPr>
              <a:t>max</a:t>
            </a:r>
            <a:r>
              <a:rPr lang="cs-CZ" dirty="0">
                <a:solidFill>
                  <a:schemeClr val="tx2"/>
                </a:solidFill>
              </a:rPr>
              <a:t> 15xŽM (51.150,- Kč/rok)</a:t>
            </a:r>
          </a:p>
          <a:p>
            <a:pPr>
              <a:defRPr/>
            </a:pPr>
            <a:r>
              <a:rPr lang="cs-CZ" sz="2000" dirty="0"/>
              <a:t>3. </a:t>
            </a:r>
            <a:r>
              <a:rPr lang="cs-CZ" sz="2000" b="1" u="sng" dirty="0"/>
              <a:t>k </a:t>
            </a:r>
            <a:r>
              <a:rPr lang="cs-CZ" sz="2000" b="1" u="sng" dirty="0"/>
              <a:t>úhradě jednorázového </a:t>
            </a:r>
            <a:r>
              <a:rPr lang="cs-CZ" sz="2000" b="1" u="sng" dirty="0"/>
              <a:t>výdaje </a:t>
            </a:r>
            <a:r>
              <a:rPr lang="cs-CZ" sz="2000" dirty="0"/>
              <a:t>(nový osobní průkaz, ztráta peněz) –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není omezeno, max. do výše výdaje</a:t>
            </a:r>
          </a:p>
          <a:p>
            <a:pPr>
              <a:defRPr/>
            </a:pPr>
            <a:r>
              <a:rPr lang="cs-CZ" sz="2000" dirty="0"/>
              <a:t>4. </a:t>
            </a:r>
            <a:r>
              <a:rPr lang="cs-CZ" sz="2000" b="1" u="sng" dirty="0"/>
              <a:t>nákup nebo oprava předmětů dlouhodobé potřeby </a:t>
            </a:r>
            <a:r>
              <a:rPr lang="cs-CZ" sz="2000" dirty="0"/>
              <a:t>(pračka, lednička, ...) </a:t>
            </a:r>
          </a:p>
          <a:p>
            <a:pPr>
              <a:defRPr/>
            </a:pPr>
            <a:r>
              <a:rPr lang="cs-CZ" sz="2000" dirty="0" err="1">
                <a:solidFill>
                  <a:schemeClr val="tx2"/>
                </a:solidFill>
              </a:rPr>
              <a:t>max</a:t>
            </a:r>
            <a:r>
              <a:rPr lang="cs-CZ" sz="2000" dirty="0">
                <a:solidFill>
                  <a:schemeClr val="tx2"/>
                </a:solidFill>
              </a:rPr>
              <a:t> 10xŽM (34.100,- Kč/rok)</a:t>
            </a:r>
          </a:p>
          <a:p>
            <a:pPr>
              <a:defRPr/>
            </a:pPr>
            <a:r>
              <a:rPr lang="cs-CZ" sz="2000" dirty="0"/>
              <a:t>5. </a:t>
            </a:r>
            <a:r>
              <a:rPr lang="cs-CZ" sz="2000" b="1" u="sng" dirty="0"/>
              <a:t>náklady </a:t>
            </a:r>
            <a:r>
              <a:rPr lang="cs-CZ" sz="2000" b="1" u="sng" dirty="0"/>
              <a:t>vznikajících v souvislosti se vzděláním nebo se zájmovou činností nezaopatřených </a:t>
            </a:r>
            <a:r>
              <a:rPr lang="cs-CZ" sz="2000" b="1" u="sng" dirty="0"/>
              <a:t>dětí </a:t>
            </a:r>
            <a:endParaRPr lang="cs-CZ" sz="2000" dirty="0"/>
          </a:p>
          <a:p>
            <a:pPr>
              <a:defRPr/>
            </a:pPr>
            <a:r>
              <a:rPr lang="cs-CZ" sz="2000" dirty="0">
                <a:solidFill>
                  <a:schemeClr val="tx2"/>
                </a:solidFill>
              </a:rPr>
              <a:t>max. 10XŽM (34.100,- Kč/rok)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6. </a:t>
            </a:r>
            <a:r>
              <a:rPr lang="cs-CZ" sz="2000" b="1" u="sng" dirty="0"/>
              <a:t>ohrožení </a:t>
            </a:r>
            <a:r>
              <a:rPr lang="cs-CZ" sz="2000" b="1" u="sng" dirty="0"/>
              <a:t>sociálním </a:t>
            </a:r>
            <a:r>
              <a:rPr lang="cs-CZ" sz="2000" b="1" u="sng" dirty="0"/>
              <a:t>vyloučením </a:t>
            </a:r>
            <a:endParaRPr lang="cs-CZ" sz="2000" dirty="0"/>
          </a:p>
          <a:p>
            <a:pPr>
              <a:defRPr/>
            </a:pPr>
            <a:r>
              <a:rPr lang="cs-CZ" sz="2000" dirty="0">
                <a:solidFill>
                  <a:schemeClr val="tx2"/>
                </a:solidFill>
              </a:rPr>
              <a:t>max. jednorázově 1000,- Kč; v objemu 4xŽM </a:t>
            </a:r>
          </a:p>
          <a:p>
            <a:pPr>
              <a:defRPr/>
            </a:pPr>
            <a:r>
              <a:rPr lang="cs-CZ" sz="2000" dirty="0">
                <a:solidFill>
                  <a:schemeClr val="tx2"/>
                </a:solidFill>
              </a:rPr>
              <a:t>(13.640,- Kč/rok)</a:t>
            </a:r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20484" name="Obrázek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933825"/>
            <a:ext cx="20955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84438" y="188913"/>
            <a:ext cx="64452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b="1" dirty="0">
                <a:solidFill>
                  <a:srgbClr val="001E96"/>
                </a:solidFill>
                <a:latin typeface="+mj-lt"/>
              </a:rPr>
              <a:t>Dávky státní sociální podpory</a:t>
            </a:r>
            <a:endParaRPr lang="cs-CZ" sz="4000" b="1" dirty="0">
              <a:solidFill>
                <a:srgbClr val="001E96"/>
              </a:solidFill>
              <a:latin typeface="+mj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203575" y="1268413"/>
            <a:ext cx="5545138" cy="9366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cs-CZ" sz="2000" dirty="0"/>
              <a:t>Pro nízkopříjmové rodiny</a:t>
            </a:r>
          </a:p>
          <a:p>
            <a:pPr algn="just">
              <a:defRPr/>
            </a:pPr>
            <a:r>
              <a:rPr lang="cs-CZ" sz="2000" dirty="0"/>
              <a:t>500</a:t>
            </a:r>
            <a:r>
              <a:rPr lang="cs-CZ" sz="2000" dirty="0"/>
              <a:t>, 610, </a:t>
            </a:r>
            <a:r>
              <a:rPr lang="cs-CZ" sz="2000" dirty="0"/>
              <a:t>700 Kč/měsíčně </a:t>
            </a:r>
            <a:r>
              <a:rPr lang="cs-CZ" sz="2000" dirty="0"/>
              <a:t>dle věku </a:t>
            </a:r>
            <a:r>
              <a:rPr lang="cs-CZ" sz="2000" dirty="0"/>
              <a:t>dítěte + nový institut navýšení příspěvku o 300,- Kč</a:t>
            </a: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3203575" y="2390775"/>
            <a:ext cx="5545138" cy="8048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2400" dirty="0"/>
              <a:t>Náklady </a:t>
            </a:r>
            <a:r>
              <a:rPr lang="cs-CZ" sz="2400" dirty="0"/>
              <a:t>na bydlení rodiny přesahují </a:t>
            </a:r>
            <a:r>
              <a:rPr lang="cs-CZ" sz="2400" dirty="0"/>
              <a:t>30% celkových </a:t>
            </a:r>
            <a:r>
              <a:rPr lang="cs-CZ" sz="2400" dirty="0"/>
              <a:t>příjmů </a:t>
            </a:r>
            <a:r>
              <a:rPr lang="cs-CZ" sz="2400" dirty="0"/>
              <a:t>rodiny, měsíčně</a:t>
            </a:r>
            <a:endParaRPr lang="cs-CZ" sz="2400" dirty="0"/>
          </a:p>
        </p:txBody>
      </p:sp>
      <p:sp>
        <p:nvSpPr>
          <p:cNvPr id="15" name="Obdélník 14"/>
          <p:cNvSpPr/>
          <p:nvPr/>
        </p:nvSpPr>
        <p:spPr>
          <a:xfrm>
            <a:off x="3203575" y="3379788"/>
            <a:ext cx="5545138" cy="8048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2400" dirty="0"/>
              <a:t>1.dítě – 13.000 Kč</a:t>
            </a:r>
          </a:p>
          <a:p>
            <a:pPr>
              <a:defRPr/>
            </a:pPr>
            <a:r>
              <a:rPr lang="cs-CZ" sz="2400" dirty="0"/>
              <a:t>2.dítě – 10.000 Kč</a:t>
            </a:r>
            <a:endParaRPr lang="cs-CZ" sz="2400" dirty="0"/>
          </a:p>
        </p:txBody>
      </p:sp>
      <p:sp>
        <p:nvSpPr>
          <p:cNvPr id="16" name="Obdélník 15"/>
          <p:cNvSpPr/>
          <p:nvPr/>
        </p:nvSpPr>
        <p:spPr>
          <a:xfrm>
            <a:off x="3203575" y="4370388"/>
            <a:ext cx="5545138" cy="930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cs-CZ" sz="2000" dirty="0"/>
              <a:t>220.000 Kč po dobu 2 – 4 roky; </a:t>
            </a:r>
            <a:r>
              <a:rPr lang="cs-CZ" sz="2000" dirty="0"/>
              <a:t>v</a:t>
            </a:r>
            <a:r>
              <a:rPr lang="cs-CZ" sz="2000" dirty="0"/>
              <a:t>ypláceno měsíčně; dávka poskytována bez závislosti na výši příjmu; možnost volby doby čerpání do vyčerpání částky</a:t>
            </a:r>
            <a:endParaRPr lang="cs-CZ" sz="2000" dirty="0"/>
          </a:p>
        </p:txBody>
      </p:sp>
      <p:sp>
        <p:nvSpPr>
          <p:cNvPr id="17" name="Obdélník 16"/>
          <p:cNvSpPr/>
          <p:nvPr/>
        </p:nvSpPr>
        <p:spPr>
          <a:xfrm>
            <a:off x="3203575" y="5360988"/>
            <a:ext cx="5545138" cy="876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cs-CZ" sz="2000" dirty="0"/>
              <a:t>jednorázově 5000,-</a:t>
            </a:r>
            <a:r>
              <a:rPr lang="cs-CZ" sz="2000" dirty="0"/>
              <a:t>Kč; nezaopatřené dítě, nebo rodič </a:t>
            </a:r>
            <a:r>
              <a:rPr lang="cs-CZ" sz="2000" dirty="0"/>
              <a:t>nezaopatřeného </a:t>
            </a:r>
            <a:r>
              <a:rPr lang="cs-CZ" sz="2000" dirty="0"/>
              <a:t>dítěte; poskytované bez závislosti na výši příjmu</a:t>
            </a:r>
            <a:endParaRPr lang="cs-CZ" sz="20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395288" y="1400175"/>
            <a:ext cx="2682875" cy="8175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/>
              <a:t>Přídavek na dítě</a:t>
            </a:r>
            <a:endParaRPr lang="cs-CZ" sz="2800" b="1" dirty="0"/>
          </a:p>
        </p:txBody>
      </p:sp>
      <p:sp>
        <p:nvSpPr>
          <p:cNvPr id="18" name="Zaoblený obdélník 17"/>
          <p:cNvSpPr/>
          <p:nvPr/>
        </p:nvSpPr>
        <p:spPr>
          <a:xfrm>
            <a:off x="395288" y="2390775"/>
            <a:ext cx="2682875" cy="8175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/>
              <a:t>Příspěvek na bydlení</a:t>
            </a:r>
            <a:endParaRPr lang="cs-CZ" sz="2800" b="1" dirty="0"/>
          </a:p>
        </p:txBody>
      </p:sp>
      <p:sp>
        <p:nvSpPr>
          <p:cNvPr id="19" name="Zaoblený obdélník 18"/>
          <p:cNvSpPr/>
          <p:nvPr/>
        </p:nvSpPr>
        <p:spPr>
          <a:xfrm>
            <a:off x="396875" y="3381375"/>
            <a:ext cx="2681288" cy="8175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/>
              <a:t>Porodné</a:t>
            </a:r>
            <a:endParaRPr lang="cs-CZ" sz="2800" b="1" dirty="0"/>
          </a:p>
        </p:txBody>
      </p:sp>
      <p:sp>
        <p:nvSpPr>
          <p:cNvPr id="20" name="Zaoblený obdélník 19"/>
          <p:cNvSpPr/>
          <p:nvPr/>
        </p:nvSpPr>
        <p:spPr>
          <a:xfrm>
            <a:off x="396875" y="4371975"/>
            <a:ext cx="2681288" cy="81597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/>
              <a:t>Rodičovský příspěvek *</a:t>
            </a:r>
            <a:endParaRPr lang="cs-CZ" sz="2800" b="1" dirty="0"/>
          </a:p>
        </p:txBody>
      </p:sp>
      <p:sp>
        <p:nvSpPr>
          <p:cNvPr id="21" name="Zaoblený obdélník 20"/>
          <p:cNvSpPr/>
          <p:nvPr/>
        </p:nvSpPr>
        <p:spPr>
          <a:xfrm>
            <a:off x="396875" y="5360988"/>
            <a:ext cx="2681288" cy="81756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/>
              <a:t>Pohřebné *</a:t>
            </a:r>
            <a:endParaRPr lang="cs-CZ" sz="28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24300" y="287338"/>
            <a:ext cx="51847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4000" b="1" dirty="0">
                <a:solidFill>
                  <a:srgbClr val="001E96"/>
                </a:solidFill>
                <a:latin typeface="+mn-lt"/>
              </a:rPr>
              <a:t>Dávky pěstounské péče</a:t>
            </a:r>
            <a:endParaRPr lang="cs-CZ" sz="4000" b="1" dirty="0">
              <a:solidFill>
                <a:srgbClr val="001E96"/>
              </a:solidFill>
              <a:latin typeface="+mn-lt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76238" y="1400175"/>
            <a:ext cx="3116262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/>
              <a:t>Příspěvek na úhradu potřeb dítěte 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76238" y="2390775"/>
            <a:ext cx="3116262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/>
              <a:t>Odměna pěstouna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377825" y="3379788"/>
            <a:ext cx="3114675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/>
              <a:t>Příspěvek při převzetí dítěte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77825" y="4370388"/>
            <a:ext cx="3114675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/>
              <a:t>Příspěvek při ukončení pěstounské péče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77825" y="5360988"/>
            <a:ext cx="3114675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/>
              <a:t>Příspěvek na zakoupení osobního motorového vozidla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708400" y="1400175"/>
            <a:ext cx="5184775" cy="9001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cs-CZ" sz="2000" dirty="0"/>
              <a:t>Výše dávky závisí na věku dítěte (</a:t>
            </a:r>
            <a:r>
              <a:rPr lang="cs-CZ" sz="2000" dirty="0"/>
              <a:t>4.950, 6.105, 6.985, 7.260 Kč/měsíc). </a:t>
            </a:r>
            <a:r>
              <a:rPr lang="cs-CZ" sz="2000" dirty="0"/>
              <a:t>Lze vyplácet max. do 26 let věku</a:t>
            </a:r>
            <a:r>
              <a:rPr lang="cs-CZ" sz="2000" dirty="0"/>
              <a:t>. </a:t>
            </a: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3708400" y="2390775"/>
            <a:ext cx="5184775" cy="9001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1700" dirty="0"/>
              <a:t>Výše dávky závisí na počtu </a:t>
            </a:r>
            <a:r>
              <a:rPr lang="cs-CZ" sz="1700" dirty="0"/>
              <a:t>dětí (12.000 – 30.000 Kč / </a:t>
            </a:r>
            <a:r>
              <a:rPr lang="cs-CZ" sz="1700" dirty="0" err="1"/>
              <a:t>měs</a:t>
            </a:r>
            <a:r>
              <a:rPr lang="cs-CZ" sz="1700" dirty="0"/>
              <a:t>); z dávky se odečítají odvody na sociální a zdravotní pojištění; dávka podléhá zdanění (příjem pěstouna)</a:t>
            </a:r>
            <a:endParaRPr lang="cs-CZ" sz="1700" dirty="0"/>
          </a:p>
        </p:txBody>
      </p:sp>
      <p:sp>
        <p:nvSpPr>
          <p:cNvPr id="15" name="Obdélník 14"/>
          <p:cNvSpPr/>
          <p:nvPr/>
        </p:nvSpPr>
        <p:spPr>
          <a:xfrm>
            <a:off x="3708400" y="3379788"/>
            <a:ext cx="5184775" cy="901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2400" dirty="0"/>
              <a:t>Podle věku dítěte (0-6, 6-12, 12-18)</a:t>
            </a:r>
          </a:p>
          <a:p>
            <a:pPr>
              <a:defRPr/>
            </a:pPr>
            <a:r>
              <a:rPr lang="cs-CZ" sz="2400" dirty="0"/>
              <a:t>min. 8.000, max. 10.000 Kč</a:t>
            </a:r>
            <a:endParaRPr lang="cs-CZ" sz="2400" dirty="0"/>
          </a:p>
        </p:txBody>
      </p:sp>
      <p:sp>
        <p:nvSpPr>
          <p:cNvPr id="16" name="Obdélník 15"/>
          <p:cNvSpPr/>
          <p:nvPr/>
        </p:nvSpPr>
        <p:spPr>
          <a:xfrm>
            <a:off x="3708400" y="4370388"/>
            <a:ext cx="5184775" cy="900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cs-CZ" sz="2400" dirty="0"/>
              <a:t>25.000 Kč pro osobu, která byla v pěstounské péči</a:t>
            </a:r>
            <a:endParaRPr lang="cs-CZ" sz="2400" dirty="0"/>
          </a:p>
        </p:txBody>
      </p:sp>
      <p:sp>
        <p:nvSpPr>
          <p:cNvPr id="17" name="Obdélník 16"/>
          <p:cNvSpPr/>
          <p:nvPr/>
        </p:nvSpPr>
        <p:spPr>
          <a:xfrm>
            <a:off x="3708400" y="5360988"/>
            <a:ext cx="5184775" cy="900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cs-CZ" sz="2400" dirty="0"/>
              <a:t>3 a více dětí v pěstounské </a:t>
            </a:r>
            <a:r>
              <a:rPr lang="cs-CZ" sz="2400" dirty="0"/>
              <a:t>péči</a:t>
            </a:r>
          </a:p>
          <a:p>
            <a:pPr algn="just">
              <a:defRPr/>
            </a:pPr>
            <a:r>
              <a:rPr lang="cs-CZ" sz="2400" dirty="0"/>
              <a:t>max. 100.000 Kč</a:t>
            </a:r>
            <a:endParaRPr lang="cs-CZ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sah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58775" algn="ctr" eaLnBrk="1" hangingPunct="1"/>
            <a:r>
              <a:rPr lang="cs-CZ" b="1" smtClean="0"/>
              <a:t>Děkuji Vám za pozornost.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Krajská pobočka ÚP ČR ve Zlíně (KrP)</a:t>
            </a:r>
            <a:br>
              <a:rPr lang="cs-CZ" sz="2000" smtClean="0"/>
            </a:br>
            <a:r>
              <a:rPr lang="cs-CZ" sz="2000" smtClean="0"/>
              <a:t>13 kontaktních pracovišť </a:t>
            </a:r>
            <a:br>
              <a:rPr lang="cs-CZ" sz="2000" smtClean="0"/>
            </a:br>
            <a:r>
              <a:rPr lang="cs-CZ" sz="2000" smtClean="0"/>
              <a:t>(4 vybraná – okresní KoP, 9 KoP)</a:t>
            </a:r>
          </a:p>
        </p:txBody>
      </p:sp>
      <p:sp>
        <p:nvSpPr>
          <p:cNvPr id="92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eaLnBrk="1" hangingPunct="1"/>
            <a:endParaRPr lang="cs-CZ" smtClean="0"/>
          </a:p>
        </p:txBody>
      </p:sp>
      <p:pic>
        <p:nvPicPr>
          <p:cNvPr id="9219" name="Picture 2" descr="C:\Users\gabriela.silhakova\Desktop\pracovní setkání KoPů 14.11.2017\mapa kontaktních pracovišť KrP ve Zlíně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232900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 Black" pitchFamily="34" charset="0"/>
              </a:rPr>
              <a:t>Nepojistné</a:t>
            </a:r>
            <a:r>
              <a:rPr lang="cs-CZ" smtClean="0"/>
              <a:t> sociální dávky</a:t>
            </a:r>
            <a:br>
              <a:rPr lang="cs-CZ" smtClean="0"/>
            </a:br>
            <a:endParaRPr lang="cs-CZ" sz="3200" smtClean="0"/>
          </a:p>
        </p:txBody>
      </p:sp>
      <p:sp>
        <p:nvSpPr>
          <p:cNvPr id="1024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3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10244" name="Organization Chart 51"/>
          <p:cNvGrpSpPr>
            <a:grpSpLocks/>
          </p:cNvGrpSpPr>
          <p:nvPr/>
        </p:nvGrpSpPr>
        <p:grpSpPr bwMode="auto">
          <a:xfrm>
            <a:off x="23813" y="1557338"/>
            <a:ext cx="9105900" cy="4895850"/>
            <a:chOff x="1641" y="2298"/>
            <a:chExt cx="13225" cy="2865"/>
          </a:xfrm>
        </p:grpSpPr>
        <p:cxnSp>
          <p:nvCxnSpPr>
            <p:cNvPr id="10245" name="_s2120"/>
            <p:cNvCxnSpPr>
              <a:cxnSpLocks noChangeShapeType="1"/>
              <a:stCxn id="19" idx="0"/>
              <a:endCxn id="14" idx="2"/>
            </p:cNvCxnSpPr>
            <p:nvPr/>
          </p:nvCxnSpPr>
          <p:spPr bwMode="auto">
            <a:xfrm flipV="1">
              <a:off x="13786" y="3857"/>
              <a:ext cx="0" cy="29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46" name="_s2119"/>
            <p:cNvCxnSpPr>
              <a:cxnSpLocks noChangeShapeType="1"/>
              <a:stCxn id="18" idx="0"/>
              <a:endCxn id="13" idx="2"/>
            </p:cNvCxnSpPr>
            <p:nvPr/>
          </p:nvCxnSpPr>
          <p:spPr bwMode="auto">
            <a:xfrm rot="5400000" flipH="1" flipV="1">
              <a:off x="10971" y="3987"/>
              <a:ext cx="290" cy="4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7" name="_s2118"/>
            <p:cNvCxnSpPr>
              <a:cxnSpLocks noChangeShapeType="1"/>
              <a:stCxn id="17" idx="0"/>
              <a:endCxn id="12" idx="2"/>
            </p:cNvCxnSpPr>
            <p:nvPr/>
          </p:nvCxnSpPr>
          <p:spPr bwMode="auto">
            <a:xfrm rot="5400000" flipH="1" flipV="1">
              <a:off x="5492" y="3883"/>
              <a:ext cx="155" cy="10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8" name="_s2117"/>
            <p:cNvCxnSpPr>
              <a:cxnSpLocks noChangeShapeType="1"/>
              <a:stCxn id="16" idx="0"/>
              <a:endCxn id="10" idx="2"/>
            </p:cNvCxnSpPr>
            <p:nvPr/>
          </p:nvCxnSpPr>
          <p:spPr bwMode="auto">
            <a:xfrm flipV="1">
              <a:off x="2824" y="3868"/>
              <a:ext cx="0" cy="2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49" name="_s2116"/>
            <p:cNvCxnSpPr>
              <a:cxnSpLocks noChangeShapeType="1"/>
              <a:stCxn id="15" idx="0"/>
              <a:endCxn id="11" idx="2"/>
            </p:cNvCxnSpPr>
            <p:nvPr/>
          </p:nvCxnSpPr>
          <p:spPr bwMode="auto">
            <a:xfrm flipH="1" flipV="1">
              <a:off x="8365" y="3867"/>
              <a:ext cx="0" cy="28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50" name="_s2115"/>
            <p:cNvCxnSpPr>
              <a:cxnSpLocks noChangeShapeType="1"/>
              <a:stCxn id="14" idx="0"/>
              <a:endCxn id="9" idx="2"/>
            </p:cNvCxnSpPr>
            <p:nvPr/>
          </p:nvCxnSpPr>
          <p:spPr bwMode="auto">
            <a:xfrm rot="16200000" flipV="1">
              <a:off x="10868" y="182"/>
              <a:ext cx="296" cy="553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1" name="_s2114"/>
            <p:cNvCxnSpPr>
              <a:cxnSpLocks noChangeShapeType="1"/>
              <a:stCxn id="13" idx="0"/>
              <a:endCxn id="9" idx="2"/>
            </p:cNvCxnSpPr>
            <p:nvPr/>
          </p:nvCxnSpPr>
          <p:spPr bwMode="auto">
            <a:xfrm rot="16200000" flipV="1">
              <a:off x="9545" y="1506"/>
              <a:ext cx="296" cy="289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2" name="_s2113"/>
            <p:cNvCxnSpPr>
              <a:cxnSpLocks noChangeShapeType="1"/>
              <a:stCxn id="11" idx="0"/>
              <a:endCxn id="9" idx="2"/>
            </p:cNvCxnSpPr>
            <p:nvPr/>
          </p:nvCxnSpPr>
          <p:spPr bwMode="auto">
            <a:xfrm rot="16200000" flipV="1">
              <a:off x="8158" y="2893"/>
              <a:ext cx="296" cy="11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3" name="_s2112"/>
            <p:cNvCxnSpPr>
              <a:cxnSpLocks noChangeShapeType="1"/>
              <a:stCxn id="12" idx="0"/>
              <a:endCxn id="9" idx="2"/>
            </p:cNvCxnSpPr>
            <p:nvPr/>
          </p:nvCxnSpPr>
          <p:spPr bwMode="auto">
            <a:xfrm rot="5400000" flipH="1" flipV="1">
              <a:off x="6791" y="1634"/>
              <a:ext cx="286" cy="262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4" name="_s2111"/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rot="5400000" flipH="1" flipV="1">
              <a:off x="5388" y="241"/>
              <a:ext cx="296" cy="542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9" name="_s2110"/>
            <p:cNvSpPr>
              <a:spLocks noChangeArrowheads="1"/>
            </p:cNvSpPr>
            <p:nvPr/>
          </p:nvSpPr>
          <p:spPr bwMode="auto">
            <a:xfrm>
              <a:off x="5946" y="2298"/>
              <a:ext cx="4602" cy="50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cs-CZ" altLang="cs-CZ" sz="2000" b="1" dirty="0">
                  <a:latin typeface="+mn-lt"/>
                  <a:ea typeface="Calibri" pitchFamily="34" charset="0"/>
                  <a:cs typeface="Times New Roman" pitchFamily="18" charset="0"/>
                </a:rPr>
                <a:t>Nepojistné sociální dávky zajišťované Úřadem práce ČR</a:t>
              </a:r>
              <a:endParaRPr lang="cs-CZ" altLang="cs-CZ" sz="2000" dirty="0">
                <a:latin typeface="+mn-lt"/>
                <a:cs typeface="Arial" pitchFamily="34" charset="0"/>
              </a:endParaRPr>
            </a:p>
          </p:txBody>
        </p:sp>
        <p:sp>
          <p:nvSpPr>
            <p:cNvPr id="10" name="_s2109"/>
            <p:cNvSpPr>
              <a:spLocks noChangeArrowheads="1"/>
            </p:cNvSpPr>
            <p:nvPr/>
          </p:nvSpPr>
          <p:spPr bwMode="auto">
            <a:xfrm>
              <a:off x="1676" y="3100"/>
              <a:ext cx="2296" cy="76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cs-CZ" altLang="cs-CZ" sz="1600" b="1" dirty="0">
                  <a:latin typeface="+mn-lt"/>
                  <a:ea typeface="Calibri" pitchFamily="34" charset="0"/>
                  <a:cs typeface="Times New Roman" pitchFamily="18" charset="0"/>
                </a:rPr>
                <a:t>Dávky státní sociální podpory</a:t>
              </a:r>
            </a:p>
            <a:p>
              <a:pPr algn="ctr">
                <a:defRPr/>
              </a:pPr>
              <a:endParaRPr lang="cs-CZ" altLang="cs-CZ" sz="700" dirty="0">
                <a:latin typeface="+mn-lt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cs-CZ" altLang="cs-CZ" sz="1000" dirty="0">
                  <a:latin typeface="+mn-lt"/>
                  <a:ea typeface="Calibri" pitchFamily="34" charset="0"/>
                  <a:cs typeface="Times New Roman" pitchFamily="18" charset="0"/>
                </a:rPr>
                <a:t>(Zákon č. 117/1995 Sb., o státní sociální podpoře)</a:t>
              </a:r>
              <a:endParaRPr lang="cs-CZ" altLang="cs-CZ" sz="2000" dirty="0">
                <a:latin typeface="+mn-lt"/>
                <a:cs typeface="Arial" pitchFamily="34" charset="0"/>
              </a:endParaRPr>
            </a:p>
          </p:txBody>
        </p:sp>
        <p:sp>
          <p:nvSpPr>
            <p:cNvPr id="11" name="_s2108"/>
            <p:cNvSpPr>
              <a:spLocks noChangeArrowheads="1"/>
            </p:cNvSpPr>
            <p:nvPr/>
          </p:nvSpPr>
          <p:spPr bwMode="auto">
            <a:xfrm>
              <a:off x="7156" y="3100"/>
              <a:ext cx="2416" cy="76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cs-CZ" altLang="cs-CZ" sz="1600" b="1" dirty="0">
                  <a:latin typeface="+mn-lt"/>
                  <a:ea typeface="Calibri" pitchFamily="34" charset="0"/>
                  <a:cs typeface="Times New Roman" pitchFamily="18" charset="0"/>
                </a:rPr>
                <a:t>Příspěvek na péči</a:t>
              </a:r>
            </a:p>
            <a:p>
              <a:pPr algn="ctr">
                <a:defRPr/>
              </a:pPr>
              <a:endParaRPr lang="cs-CZ" altLang="cs-CZ" sz="700" dirty="0">
                <a:latin typeface="+mn-lt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cs-CZ" altLang="cs-CZ" sz="1000" dirty="0">
                  <a:latin typeface="+mn-lt"/>
                  <a:ea typeface="Calibri" pitchFamily="34" charset="0"/>
                  <a:cs typeface="Times New Roman" pitchFamily="18" charset="0"/>
                </a:rPr>
                <a:t>(Zákon č. 108/2006 Sb., o sociálních službách, </a:t>
              </a:r>
            </a:p>
            <a:p>
              <a:pPr algn="ctr" eaLnBrk="0" hangingPunct="0">
                <a:defRPr/>
              </a:pPr>
              <a:r>
                <a:rPr lang="cs-CZ" altLang="cs-CZ" sz="1000" dirty="0" err="1">
                  <a:latin typeface="+mn-lt"/>
                  <a:ea typeface="Calibri" pitchFamily="34" charset="0"/>
                  <a:cs typeface="Times New Roman" pitchFamily="18" charset="0"/>
                </a:rPr>
                <a:t>Vyhl</a:t>
              </a:r>
              <a:r>
                <a:rPr lang="cs-CZ" altLang="cs-CZ" sz="1000" dirty="0">
                  <a:latin typeface="+mn-lt"/>
                  <a:ea typeface="Calibri" pitchFamily="34" charset="0"/>
                  <a:cs typeface="Times New Roman" pitchFamily="18" charset="0"/>
                </a:rPr>
                <a:t>. č. 505/2006 Sb.)</a:t>
              </a:r>
              <a:endParaRPr lang="cs-CZ" altLang="cs-CZ" sz="2000" dirty="0">
                <a:latin typeface="+mn-lt"/>
                <a:cs typeface="Arial" pitchFamily="34" charset="0"/>
              </a:endParaRPr>
            </a:p>
          </p:txBody>
        </p:sp>
        <p:sp>
          <p:nvSpPr>
            <p:cNvPr id="12" name="_s2107"/>
            <p:cNvSpPr>
              <a:spLocks noChangeArrowheads="1"/>
            </p:cNvSpPr>
            <p:nvPr/>
          </p:nvSpPr>
          <p:spPr bwMode="auto">
            <a:xfrm>
              <a:off x="4456" y="3090"/>
              <a:ext cx="2329" cy="766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cs-CZ" altLang="cs-CZ" sz="1600" b="1" dirty="0">
                  <a:latin typeface="+mn-lt"/>
                  <a:ea typeface="Calibri" pitchFamily="34" charset="0"/>
                  <a:cs typeface="Times New Roman" pitchFamily="18" charset="0"/>
                </a:rPr>
                <a:t>Dávky pěstounské péče</a:t>
              </a:r>
            </a:p>
            <a:p>
              <a:pPr algn="ctr">
                <a:defRPr/>
              </a:pPr>
              <a:endParaRPr lang="cs-CZ" altLang="cs-CZ" sz="700" dirty="0">
                <a:latin typeface="+mn-lt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cs-CZ" altLang="cs-CZ" sz="1000" dirty="0">
                  <a:latin typeface="+mn-lt"/>
                  <a:ea typeface="Calibri" pitchFamily="34" charset="0"/>
                  <a:cs typeface="Times New Roman" pitchFamily="18" charset="0"/>
                </a:rPr>
                <a:t>(Zákon č. 359/1999 Sb., o sociálně-právní ochraně dětí)</a:t>
              </a:r>
              <a:endParaRPr lang="cs-CZ" altLang="cs-CZ" sz="2000" dirty="0">
                <a:latin typeface="+mn-lt"/>
                <a:cs typeface="Arial" pitchFamily="34" charset="0"/>
              </a:endParaRPr>
            </a:p>
          </p:txBody>
        </p:sp>
        <p:sp>
          <p:nvSpPr>
            <p:cNvPr id="13" name="_s2106"/>
            <p:cNvSpPr>
              <a:spLocks noChangeArrowheads="1"/>
            </p:cNvSpPr>
            <p:nvPr/>
          </p:nvSpPr>
          <p:spPr bwMode="auto">
            <a:xfrm>
              <a:off x="9932" y="3100"/>
              <a:ext cx="2416" cy="766"/>
            </a:xfrm>
            <a:prstGeom prst="roundRect">
              <a:avLst>
                <a:gd name="adj" fmla="val 16667"/>
              </a:avLst>
            </a:prstGeom>
            <a:solidFill>
              <a:srgbClr val="F4CBB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cs-CZ" altLang="cs-CZ" sz="1600" b="1" dirty="0">
                  <a:latin typeface="+mn-lt"/>
                  <a:ea typeface="Calibri" pitchFamily="34" charset="0"/>
                  <a:cs typeface="Times New Roman" pitchFamily="18" charset="0"/>
                </a:rPr>
                <a:t>Dávky pro OZP</a:t>
              </a:r>
            </a:p>
            <a:p>
              <a:pPr algn="ctr">
                <a:defRPr/>
              </a:pPr>
              <a:endParaRPr lang="cs-CZ" altLang="cs-CZ" sz="700" dirty="0">
                <a:latin typeface="+mn-lt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cs-CZ" altLang="cs-CZ" sz="1000" dirty="0">
                  <a:latin typeface="+mn-lt"/>
                  <a:ea typeface="Calibri" pitchFamily="34" charset="0"/>
                  <a:cs typeface="Times New Roman" pitchFamily="18" charset="0"/>
                </a:rPr>
                <a:t>(Zákon č. 329/2011 Sb., o poskytování dávek osobám se zdravotním postižením, </a:t>
              </a:r>
            </a:p>
            <a:p>
              <a:pPr algn="ctr" eaLnBrk="0" hangingPunct="0">
                <a:defRPr/>
              </a:pPr>
              <a:r>
                <a:rPr lang="cs-CZ" altLang="cs-CZ" sz="1000" dirty="0" err="1">
                  <a:latin typeface="+mn-lt"/>
                  <a:ea typeface="Calibri" pitchFamily="34" charset="0"/>
                  <a:cs typeface="Times New Roman" pitchFamily="18" charset="0"/>
                </a:rPr>
                <a:t>Vyhl</a:t>
              </a:r>
              <a:r>
                <a:rPr lang="cs-CZ" altLang="cs-CZ" sz="1000" dirty="0">
                  <a:latin typeface="+mn-lt"/>
                  <a:ea typeface="Calibri" pitchFamily="34" charset="0"/>
                  <a:cs typeface="Times New Roman" pitchFamily="18" charset="0"/>
                </a:rPr>
                <a:t>. č. 388/2011 Sb.)</a:t>
              </a:r>
              <a:endParaRPr lang="cs-CZ" altLang="cs-CZ" sz="2000" dirty="0">
                <a:latin typeface="+mn-lt"/>
                <a:cs typeface="Arial" pitchFamily="34" charset="0"/>
              </a:endParaRPr>
            </a:p>
          </p:txBody>
        </p:sp>
        <p:sp>
          <p:nvSpPr>
            <p:cNvPr id="14" name="_s2105"/>
            <p:cNvSpPr>
              <a:spLocks noChangeArrowheads="1"/>
            </p:cNvSpPr>
            <p:nvPr/>
          </p:nvSpPr>
          <p:spPr bwMode="auto">
            <a:xfrm>
              <a:off x="12706" y="3100"/>
              <a:ext cx="2160" cy="75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cs-CZ" altLang="cs-CZ" sz="1600" b="1" dirty="0">
                  <a:latin typeface="+mn-lt"/>
                  <a:ea typeface="Calibri" pitchFamily="34" charset="0"/>
                  <a:cs typeface="Times New Roman" pitchFamily="18" charset="0"/>
                </a:rPr>
                <a:t>Dávky hmotné nouze</a:t>
              </a:r>
            </a:p>
            <a:p>
              <a:pPr algn="ctr">
                <a:defRPr/>
              </a:pPr>
              <a:endParaRPr lang="cs-CZ" altLang="cs-CZ" sz="700" dirty="0">
                <a:latin typeface="+mn-lt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cs-CZ" altLang="cs-CZ" sz="1000" dirty="0">
                  <a:latin typeface="+mn-lt"/>
                  <a:ea typeface="Calibri" pitchFamily="34" charset="0"/>
                  <a:cs typeface="Times New Roman" pitchFamily="18" charset="0"/>
                </a:rPr>
                <a:t>(Zákon č. 111/2006 Sb., o pomoci v hmotné nouzi,</a:t>
              </a:r>
            </a:p>
            <a:p>
              <a:pPr algn="ctr" eaLnBrk="0" hangingPunct="0">
                <a:defRPr/>
              </a:pPr>
              <a:r>
                <a:rPr lang="cs-CZ" altLang="cs-CZ" sz="1000" dirty="0" err="1">
                  <a:latin typeface="+mn-lt"/>
                  <a:ea typeface="Calibri" pitchFamily="34" charset="0"/>
                  <a:cs typeface="Times New Roman" pitchFamily="18" charset="0"/>
                </a:rPr>
                <a:t>Vyhl</a:t>
              </a:r>
              <a:r>
                <a:rPr lang="cs-CZ" altLang="cs-CZ" sz="1000" dirty="0">
                  <a:latin typeface="+mn-lt"/>
                  <a:ea typeface="Calibri" pitchFamily="34" charset="0"/>
                  <a:cs typeface="Times New Roman" pitchFamily="18" charset="0"/>
                </a:rPr>
                <a:t>. č. 389/2011 Sb.)</a:t>
              </a:r>
              <a:endParaRPr lang="cs-CZ" altLang="cs-CZ" sz="2000" dirty="0">
                <a:latin typeface="+mn-lt"/>
                <a:cs typeface="Arial" pitchFamily="34" charset="0"/>
              </a:endParaRPr>
            </a:p>
          </p:txBody>
        </p:sp>
        <p:sp>
          <p:nvSpPr>
            <p:cNvPr id="15" name="_s2104"/>
            <p:cNvSpPr>
              <a:spLocks noChangeArrowheads="1"/>
            </p:cNvSpPr>
            <p:nvPr/>
          </p:nvSpPr>
          <p:spPr bwMode="auto">
            <a:xfrm>
              <a:off x="7225" y="4156"/>
              <a:ext cx="2278" cy="34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buFontTx/>
                <a:buChar char="•"/>
                <a:defRPr/>
              </a:pPr>
              <a:r>
                <a:rPr lang="cs-CZ" altLang="cs-CZ" sz="1050" dirty="0">
                  <a:latin typeface="+mn-lt"/>
                  <a:ea typeface="Calibri" pitchFamily="34" charset="0"/>
                  <a:cs typeface="Times New Roman" pitchFamily="18" charset="0"/>
                </a:rPr>
                <a:t>příspěvek na péči</a:t>
              </a:r>
              <a:endParaRPr lang="cs-CZ" altLang="cs-CZ" sz="2400" dirty="0">
                <a:latin typeface="+mn-lt"/>
                <a:cs typeface="Arial" pitchFamily="34" charset="0"/>
              </a:endParaRPr>
            </a:p>
          </p:txBody>
        </p:sp>
        <p:sp>
          <p:nvSpPr>
            <p:cNvPr id="16" name="_s2103"/>
            <p:cNvSpPr>
              <a:spLocks noChangeArrowheads="1"/>
            </p:cNvSpPr>
            <p:nvPr/>
          </p:nvSpPr>
          <p:spPr bwMode="auto">
            <a:xfrm>
              <a:off x="1641" y="4156"/>
              <a:ext cx="2366" cy="55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buFontTx/>
                <a:buChar char="•"/>
              </a:pPr>
              <a:r>
                <a:rPr lang="cs-CZ" altLang="cs-CZ" sz="10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přídavek na dítě</a:t>
              </a:r>
              <a:endParaRPr lang="cs-CZ" altLang="cs-CZ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buFontTx/>
                <a:buChar char="•"/>
              </a:pPr>
              <a:r>
                <a:rPr lang="cs-CZ" altLang="cs-CZ" sz="10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příspěvek na bydlení</a:t>
              </a:r>
              <a:endParaRPr lang="cs-CZ" altLang="cs-CZ" sz="800">
                <a:latin typeface="Calibri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cs-CZ" altLang="cs-CZ" sz="1000">
                  <a:latin typeface="Calibri" pitchFamily="34" charset="0"/>
                </a:rPr>
                <a:t>porodné</a:t>
              </a:r>
              <a:endParaRPr lang="cs-CZ" altLang="cs-CZ" sz="800">
                <a:latin typeface="Calibri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cs-CZ" altLang="cs-CZ" sz="1000">
                  <a:latin typeface="Calibri" pitchFamily="34" charset="0"/>
                </a:rPr>
                <a:t>rodičovský příspěvek</a:t>
              </a:r>
              <a:endParaRPr lang="cs-CZ" altLang="cs-CZ" sz="800">
                <a:latin typeface="Calibri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cs-CZ" altLang="cs-CZ" sz="1000">
                  <a:latin typeface="Calibri" pitchFamily="34" charset="0"/>
                </a:rPr>
                <a:t>pohřebné</a:t>
              </a:r>
              <a:endParaRPr lang="cs-CZ" altLang="cs-CZ" sz="2400">
                <a:latin typeface="Calibri" pitchFamily="34" charset="0"/>
              </a:endParaRPr>
            </a:p>
          </p:txBody>
        </p:sp>
        <p:sp>
          <p:nvSpPr>
            <p:cNvPr id="17" name="_s2102"/>
            <p:cNvSpPr>
              <a:spLocks noChangeArrowheads="1"/>
            </p:cNvSpPr>
            <p:nvPr/>
          </p:nvSpPr>
          <p:spPr bwMode="auto">
            <a:xfrm>
              <a:off x="4168" y="4012"/>
              <a:ext cx="2700" cy="1151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buFontTx/>
                <a:buChar char="•"/>
              </a:pPr>
              <a:r>
                <a:rPr lang="cs-CZ" altLang="cs-CZ" sz="10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příspěvek na úhradu potřeb dítěte</a:t>
              </a:r>
              <a:endParaRPr lang="cs-CZ" altLang="cs-CZ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buFontTx/>
                <a:buChar char="•"/>
              </a:pPr>
              <a:r>
                <a:rPr lang="cs-CZ" altLang="cs-CZ" sz="10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odměna pěstouna</a:t>
              </a:r>
              <a:endParaRPr lang="cs-CZ" altLang="cs-CZ" sz="800">
                <a:latin typeface="Calibri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cs-CZ" altLang="cs-CZ" sz="1000">
                  <a:latin typeface="Calibri" pitchFamily="34" charset="0"/>
                </a:rPr>
                <a:t>příspěvek při převzetí dítěte</a:t>
              </a:r>
              <a:endParaRPr lang="cs-CZ" altLang="cs-CZ" sz="800">
                <a:latin typeface="Calibri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cs-CZ" altLang="cs-CZ" sz="1000">
                  <a:latin typeface="Calibri" pitchFamily="34" charset="0"/>
                </a:rPr>
                <a:t>příspěvek při ukončení pěstounské péče</a:t>
              </a:r>
              <a:endParaRPr lang="cs-CZ" altLang="cs-CZ" sz="800">
                <a:latin typeface="Calibri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cs-CZ" altLang="cs-CZ" sz="1000">
                  <a:latin typeface="Calibri" pitchFamily="34" charset="0"/>
                </a:rPr>
                <a:t>příspěvek na zakoupení osobního motorového vozidla</a:t>
              </a:r>
            </a:p>
            <a:p>
              <a:pPr eaLnBrk="0" hangingPunct="0">
                <a:buFontTx/>
                <a:buChar char="•"/>
              </a:pPr>
              <a:r>
                <a:rPr lang="cs-CZ" altLang="cs-CZ" sz="1000" b="1">
                  <a:latin typeface="Calibri" pitchFamily="34" charset="0"/>
                </a:rPr>
                <a:t>státní příspěvek na výkon pěstounské péče</a:t>
              </a:r>
            </a:p>
          </p:txBody>
        </p:sp>
        <p:sp>
          <p:nvSpPr>
            <p:cNvPr id="18" name="_s2101"/>
            <p:cNvSpPr>
              <a:spLocks noChangeArrowheads="1"/>
            </p:cNvSpPr>
            <p:nvPr/>
          </p:nvSpPr>
          <p:spPr bwMode="auto">
            <a:xfrm>
              <a:off x="9953" y="4156"/>
              <a:ext cx="2278" cy="578"/>
            </a:xfrm>
            <a:prstGeom prst="roundRect">
              <a:avLst>
                <a:gd name="adj" fmla="val 16667"/>
              </a:avLst>
            </a:prstGeom>
            <a:solidFill>
              <a:srgbClr val="F4CBB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buFontTx/>
                <a:buChar char="•"/>
              </a:pPr>
              <a:r>
                <a:rPr lang="cs-CZ" altLang="cs-CZ" sz="10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příspěvek na mobilitu</a:t>
              </a:r>
              <a:endParaRPr lang="cs-CZ" altLang="cs-CZ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buFontTx/>
                <a:buChar char="•"/>
              </a:pPr>
              <a:r>
                <a:rPr lang="cs-CZ" altLang="cs-CZ" sz="10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příspěvek na zvláštní pomůcku</a:t>
              </a:r>
              <a:endParaRPr lang="cs-CZ" altLang="cs-CZ" sz="800">
                <a:latin typeface="Calibri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cs-CZ" altLang="cs-CZ" sz="1000">
                  <a:latin typeface="Calibri" pitchFamily="34" charset="0"/>
                </a:rPr>
                <a:t>průkaz osoby se zdravotním postižením </a:t>
              </a:r>
            </a:p>
            <a:p>
              <a:pPr eaLnBrk="0" hangingPunct="0"/>
              <a:r>
                <a:rPr lang="cs-CZ" altLang="cs-CZ" sz="1000">
                  <a:latin typeface="Calibri" pitchFamily="34" charset="0"/>
                </a:rPr>
                <a:t>(TP, ZTP, ZTP/P)</a:t>
              </a:r>
              <a:endParaRPr lang="cs-CZ" altLang="cs-CZ" sz="2400">
                <a:latin typeface="Calibri" pitchFamily="34" charset="0"/>
              </a:endParaRPr>
            </a:p>
          </p:txBody>
        </p:sp>
        <p:sp>
          <p:nvSpPr>
            <p:cNvPr id="19" name="_s2100"/>
            <p:cNvSpPr>
              <a:spLocks noChangeArrowheads="1"/>
            </p:cNvSpPr>
            <p:nvPr/>
          </p:nvSpPr>
          <p:spPr bwMode="auto">
            <a:xfrm>
              <a:off x="12706" y="4156"/>
              <a:ext cx="2160" cy="59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buFontTx/>
                <a:buChar char="•"/>
              </a:pPr>
              <a:r>
                <a:rPr lang="cs-CZ" altLang="cs-CZ" sz="10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příspěvek na živobytí</a:t>
              </a:r>
              <a:endParaRPr lang="cs-CZ" altLang="cs-CZ" sz="8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buFontTx/>
                <a:buChar char="•"/>
              </a:pPr>
              <a:r>
                <a:rPr lang="cs-CZ" altLang="cs-CZ" sz="10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doplatek na bydlení</a:t>
              </a:r>
              <a:endParaRPr lang="cs-CZ" altLang="cs-CZ" sz="800">
                <a:latin typeface="Calibri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cs-CZ" altLang="cs-CZ" sz="1000">
                  <a:latin typeface="Calibri" pitchFamily="34" charset="0"/>
                </a:rPr>
                <a:t>mimořádná okamžitá pomoc</a:t>
              </a:r>
              <a:endParaRPr lang="cs-CZ" altLang="cs-CZ" sz="24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27313" y="295275"/>
            <a:ext cx="63833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cs-CZ" sz="4000" b="1" dirty="0">
                <a:solidFill>
                  <a:srgbClr val="001E96"/>
                </a:solidFill>
                <a:latin typeface="+mn-lt"/>
              </a:rPr>
              <a:t>Příspěvek na péči</a:t>
            </a:r>
            <a:endParaRPr lang="cs-CZ" sz="4000" b="1" dirty="0">
              <a:solidFill>
                <a:srgbClr val="001E96"/>
              </a:solidFill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63713" y="2598738"/>
            <a:ext cx="7246937" cy="2708275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>
              <a:buClr>
                <a:srgbClr val="001E96"/>
              </a:buClr>
              <a:defRPr/>
            </a:pPr>
            <a:r>
              <a:rPr lang="cs-CZ" sz="2400" dirty="0">
                <a:latin typeface="+mn-lt"/>
              </a:rPr>
              <a:t>Poskytuje se </a:t>
            </a:r>
            <a:r>
              <a:rPr lang="cs-CZ" sz="2400" dirty="0">
                <a:latin typeface="+mn-lt"/>
              </a:rPr>
              <a:t>osobám </a:t>
            </a:r>
            <a:r>
              <a:rPr lang="cs-CZ" sz="2400" b="1" dirty="0">
                <a:latin typeface="+mn-lt"/>
              </a:rPr>
              <a:t>závislým na pomoci jiné fyzické osoby</a:t>
            </a:r>
            <a:r>
              <a:rPr lang="cs-CZ" sz="2400" dirty="0">
                <a:latin typeface="+mn-lt"/>
              </a:rPr>
              <a:t>. Tímto příspěvkem </a:t>
            </a:r>
            <a:r>
              <a:rPr lang="cs-CZ" sz="2400" b="1" dirty="0">
                <a:latin typeface="+mn-lt"/>
              </a:rPr>
              <a:t>se stát podílí na zajištění </a:t>
            </a:r>
            <a:r>
              <a:rPr lang="cs-CZ" sz="2400" dirty="0">
                <a:latin typeface="+mn-lt"/>
              </a:rPr>
              <a:t>sociálních služeb nebo jiných forem </a:t>
            </a:r>
            <a:r>
              <a:rPr lang="cs-CZ" sz="2400" b="1" dirty="0">
                <a:latin typeface="+mn-lt"/>
              </a:rPr>
              <a:t>pomoci při zvládání základních životních potřeb </a:t>
            </a:r>
            <a:r>
              <a:rPr lang="cs-CZ" sz="2400" b="1" dirty="0">
                <a:latin typeface="+mn-lt"/>
              </a:rPr>
              <a:t>osob (10 ZŽP)</a:t>
            </a:r>
            <a:r>
              <a:rPr lang="cs-CZ" sz="2400" dirty="0">
                <a:latin typeface="+mn-lt"/>
              </a:rPr>
              <a:t>.</a:t>
            </a:r>
          </a:p>
          <a:p>
            <a:pPr algn="just">
              <a:buClr>
                <a:srgbClr val="001E96"/>
              </a:buClr>
              <a:defRPr/>
            </a:pPr>
            <a:r>
              <a:rPr lang="cs-CZ" dirty="0"/>
              <a:t>Pro </a:t>
            </a:r>
            <a:r>
              <a:rPr lang="cs-CZ" dirty="0"/>
              <a:t>účely stanovení výše dávky rozlišujeme </a:t>
            </a:r>
            <a:r>
              <a:rPr lang="cs-CZ" b="1" dirty="0"/>
              <a:t>4 stupně závislosti</a:t>
            </a:r>
            <a:r>
              <a:rPr lang="cs-CZ" dirty="0"/>
              <a:t>.</a:t>
            </a:r>
          </a:p>
          <a:p>
            <a:pPr algn="just">
              <a:buClr>
                <a:srgbClr val="001E96"/>
              </a:buClr>
              <a:defRPr/>
            </a:pPr>
            <a:endParaRPr lang="cs-CZ" sz="3200" dirty="0"/>
          </a:p>
          <a:p>
            <a:pPr algn="just">
              <a:buClr>
                <a:srgbClr val="001E96"/>
              </a:buClr>
              <a:defRPr/>
            </a:pPr>
            <a:endParaRPr lang="cs-CZ" sz="2400" dirty="0">
              <a:latin typeface="+mn-lt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95288" y="1628775"/>
            <a:ext cx="2736850" cy="7207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1"/>
                </a:solidFill>
              </a:rPr>
              <a:t>Příspěvek na péči</a:t>
            </a:r>
            <a:endParaRPr lang="cs-CZ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95288" y="4581525"/>
          <a:ext cx="8208962" cy="1655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3579"/>
                <a:gridCol w="1492951"/>
                <a:gridCol w="1656230"/>
                <a:gridCol w="1440200"/>
                <a:gridCol w="1296180"/>
              </a:tblGrid>
              <a:tr h="312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effectLst/>
                        </a:rPr>
                        <a:t>Věk/stupeň závislosti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romanUcPeriod"/>
                      </a:pPr>
                      <a:r>
                        <a:rPr lang="cs-CZ" sz="1100" kern="1200" dirty="0" smtClean="0">
                          <a:effectLst/>
                        </a:rPr>
                        <a:t>stupeň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100" kern="1200" dirty="0" smtClean="0">
                          <a:effectLst/>
                        </a:rPr>
                        <a:t>(lehká – 3 ZŽP)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effectLst/>
                        </a:rPr>
                        <a:t>II. </a:t>
                      </a:r>
                      <a:r>
                        <a:rPr lang="cs-CZ" sz="1100" kern="1200" dirty="0" smtClean="0">
                          <a:effectLst/>
                        </a:rPr>
                        <a:t>stupeň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effectLst/>
                        </a:rPr>
                        <a:t>(střední – 4 až 5</a:t>
                      </a:r>
                      <a:r>
                        <a:rPr lang="cs-CZ" sz="1100" kern="1200" baseline="0" dirty="0" smtClean="0">
                          <a:effectLst/>
                        </a:rPr>
                        <a:t> ZŽP</a:t>
                      </a:r>
                      <a:r>
                        <a:rPr lang="cs-CZ" sz="1100" kern="1200" dirty="0" smtClean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effectLst/>
                        </a:rPr>
                        <a:t>III. </a:t>
                      </a:r>
                      <a:r>
                        <a:rPr lang="cs-CZ" sz="1100" kern="1200" dirty="0" smtClean="0">
                          <a:effectLst/>
                        </a:rPr>
                        <a:t>stupeň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effectLst/>
                        </a:rPr>
                        <a:t>(těžká – 6 až 7 ZŽP)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effectLst/>
                        </a:rPr>
                        <a:t>IV. </a:t>
                      </a:r>
                      <a:r>
                        <a:rPr lang="cs-CZ" sz="1100" kern="1200" dirty="0" smtClean="0">
                          <a:effectLst/>
                        </a:rPr>
                        <a:t>stupeň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effectLst/>
                        </a:rPr>
                        <a:t>(úplná – 8 až 9 ZŽ P)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effectLst/>
                        </a:rPr>
                        <a:t>Do 18 let věku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 dirty="0">
                          <a:effectLst/>
                        </a:rPr>
                        <a:t>3 300 Kč*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>
                          <a:effectLst/>
                        </a:rPr>
                        <a:t>6 600 Kč*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>
                          <a:effectLst/>
                        </a:rPr>
                        <a:t>9 900 Kč*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>
                          <a:effectLst/>
                        </a:rPr>
                        <a:t>13 200 Kč*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2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effectLst/>
                        </a:rPr>
                        <a:t>Nad 18 let věku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 dirty="0">
                          <a:effectLst/>
                        </a:rPr>
                        <a:t>880 Kč*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 dirty="0">
                          <a:effectLst/>
                        </a:rPr>
                        <a:t>4 400 Kč*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>
                          <a:effectLst/>
                        </a:rPr>
                        <a:t>8 800 Kč*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 dirty="0">
                          <a:effectLst/>
                        </a:rPr>
                        <a:t>13 200 Kč*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541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kern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 smtClean="0">
                          <a:solidFill>
                            <a:schemeClr val="tx1"/>
                          </a:solidFill>
                          <a:effectLst/>
                        </a:rPr>
                        <a:t>* </a:t>
                      </a:r>
                      <a:r>
                        <a:rPr lang="cs-CZ" sz="1100" kern="1200" dirty="0">
                          <a:solidFill>
                            <a:schemeClr val="tx1"/>
                          </a:solidFill>
                          <a:effectLst/>
                        </a:rPr>
                        <a:t>Ve specifických případech možnost zvýšení o 2.000,-Kč (nízkopříjmové rodiny; dítě ve věku 4 - 7 let s přiznaným </a:t>
                      </a:r>
                      <a:r>
                        <a:rPr lang="cs-CZ" sz="1100" kern="1200" dirty="0" err="1">
                          <a:solidFill>
                            <a:schemeClr val="tx1"/>
                          </a:solidFill>
                          <a:effectLst/>
                        </a:rPr>
                        <a:t>PnP</a:t>
                      </a:r>
                      <a:r>
                        <a:rPr lang="cs-CZ" sz="1100" kern="1200" dirty="0">
                          <a:solidFill>
                            <a:schemeClr val="tx1"/>
                          </a:solidFill>
                          <a:effectLst/>
                        </a:rPr>
                        <a:t> ve III. nebo IV. stupni závislosti).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Nadpis 1"/>
          <p:cNvSpPr>
            <a:spLocks noGrp="1"/>
          </p:cNvSpPr>
          <p:nvPr>
            <p:ph type="title"/>
          </p:nvPr>
        </p:nvSpPr>
        <p:spPr>
          <a:xfrm>
            <a:off x="2195513" y="188913"/>
            <a:ext cx="6624637" cy="792162"/>
          </a:xfrm>
        </p:spPr>
        <p:txBody>
          <a:bodyPr/>
          <a:lstStyle/>
          <a:p>
            <a:pPr eaLnBrk="1" hangingPunct="1"/>
            <a:r>
              <a:rPr lang="cs-CZ" smtClean="0"/>
              <a:t>Příspěvek na péči</a:t>
            </a:r>
            <a:br>
              <a:rPr lang="cs-CZ" smtClean="0"/>
            </a:br>
            <a:endParaRPr lang="cs-CZ" smtClean="0"/>
          </a:p>
        </p:txBody>
      </p:sp>
      <p:sp>
        <p:nvSpPr>
          <p:cNvPr id="12290" name="Zástupný symbol pro obsah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4968875"/>
          </a:xfrm>
        </p:spPr>
        <p:txBody>
          <a:bodyPr/>
          <a:lstStyle/>
          <a:p>
            <a:pPr marL="358775" algn="just" eaLnBrk="1" hangingPunct="1">
              <a:buFontTx/>
              <a:buChar char="-"/>
            </a:pPr>
            <a:r>
              <a:rPr lang="cs-CZ" sz="1400" smtClean="0"/>
              <a:t>Příspěvek má být </a:t>
            </a:r>
            <a:r>
              <a:rPr lang="cs-CZ" sz="1400" b="1" smtClean="0"/>
              <a:t>spotřebováván jako úhrada za péči</a:t>
            </a:r>
            <a:r>
              <a:rPr lang="cs-CZ" sz="1400" smtClean="0"/>
              <a:t>, kterou poskytuje poskytovatel pomoci, poskytovatel sociálních služeb </a:t>
            </a:r>
            <a:r>
              <a:rPr lang="cs-CZ" sz="1400" b="1" smtClean="0"/>
              <a:t>nebo</a:t>
            </a:r>
            <a:r>
              <a:rPr lang="cs-CZ" sz="1400" smtClean="0"/>
              <a:t> </a:t>
            </a:r>
            <a:r>
              <a:rPr lang="cs-CZ" sz="1400" b="1" smtClean="0"/>
              <a:t>jako úhrada výdajů, které vzniknou pečující osobě</a:t>
            </a:r>
            <a:r>
              <a:rPr lang="cs-CZ" sz="1400" smtClean="0"/>
              <a:t> (např. doprava za pečovanou osobou). </a:t>
            </a:r>
            <a:r>
              <a:rPr lang="cs-CZ" sz="1400" b="1" smtClean="0"/>
              <a:t>Neslouží „ke spoření“ </a:t>
            </a:r>
            <a:r>
              <a:rPr lang="cs-CZ" sz="1400" smtClean="0"/>
              <a:t>– problematika veřejných opatrovníků; kontroly využívání příspěvku</a:t>
            </a:r>
          </a:p>
          <a:p>
            <a:pPr marL="358775" algn="just" eaLnBrk="1" hangingPunct="1">
              <a:buFontTx/>
              <a:buChar char="-"/>
            </a:pPr>
            <a:r>
              <a:rPr lang="cs-CZ" sz="1400" smtClean="0"/>
              <a:t>Určen </a:t>
            </a:r>
            <a:r>
              <a:rPr lang="cs-CZ" sz="1400" b="1" smtClean="0"/>
              <a:t>osobě starší 1 roku</a:t>
            </a:r>
          </a:p>
          <a:p>
            <a:pPr marL="358775" algn="just" eaLnBrk="1" hangingPunct="1">
              <a:buFontTx/>
              <a:buChar char="-"/>
            </a:pPr>
            <a:r>
              <a:rPr lang="cs-CZ" sz="1400" b="1" smtClean="0"/>
              <a:t>Dlouhodobý nepříznivý zdravotní stav trvá nebo má trvat nejdéle 1 rok</a:t>
            </a:r>
          </a:p>
          <a:p>
            <a:pPr marL="358775" algn="just" eaLnBrk="1" hangingPunct="1">
              <a:buFontTx/>
              <a:buChar char="-"/>
            </a:pPr>
            <a:r>
              <a:rPr lang="cs-CZ" sz="1400" smtClean="0"/>
              <a:t>Institut </a:t>
            </a:r>
            <a:r>
              <a:rPr lang="cs-CZ" sz="1400" b="1" smtClean="0"/>
              <a:t>Potvrzení 60+</a:t>
            </a:r>
          </a:p>
          <a:p>
            <a:pPr marL="358775" algn="just" eaLnBrk="1" hangingPunct="1">
              <a:buFontTx/>
              <a:buChar char="-"/>
            </a:pPr>
            <a:r>
              <a:rPr lang="cs-CZ" sz="1400" b="1" smtClean="0"/>
              <a:t>Podmínka „bydliště“ (sepjetí) na území ČR</a:t>
            </a:r>
          </a:p>
          <a:p>
            <a:pPr marL="358775" algn="just" eaLnBrk="1" hangingPunct="1">
              <a:buFontTx/>
              <a:buChar char="-"/>
            </a:pPr>
            <a:r>
              <a:rPr lang="cs-CZ" sz="1400" b="1" smtClean="0"/>
              <a:t>Ve vztahu k předpisům EU jde o peněžitou dávku v nemoci (</a:t>
            </a:r>
            <a:r>
              <a:rPr lang="cs-CZ" sz="1400" b="1" u="sng" smtClean="0"/>
              <a:t>„český zdravotní pojištěnec“ </a:t>
            </a:r>
            <a:r>
              <a:rPr lang="cs-CZ" sz="1400" smtClean="0"/>
              <a:t>– ZP hlavní, kompetentní X ZP vedlejší, výpomocná)</a:t>
            </a:r>
          </a:p>
          <a:p>
            <a:pPr marL="358775" algn="just" eaLnBrk="1" hangingPunct="1">
              <a:buFontTx/>
              <a:buChar char="-"/>
            </a:pPr>
            <a:r>
              <a:rPr lang="cs-CZ" sz="1400" smtClean="0"/>
              <a:t> </a:t>
            </a:r>
            <a:r>
              <a:rPr lang="cs-CZ" sz="1400" b="1" u="sng" smtClean="0"/>
              <a:t>Poskytovatel pomoci </a:t>
            </a:r>
            <a:r>
              <a:rPr lang="cs-CZ" sz="1400" smtClean="0"/>
              <a:t>(</a:t>
            </a:r>
            <a:r>
              <a:rPr lang="cs-CZ" sz="1400" u="sng" smtClean="0"/>
              <a:t>osoba blízká</a:t>
            </a:r>
            <a:r>
              <a:rPr lang="cs-CZ" sz="1400" smtClean="0"/>
              <a:t>; </a:t>
            </a:r>
            <a:r>
              <a:rPr lang="cs-CZ" sz="1400" u="sng" smtClean="0"/>
              <a:t>asistent sociální péče </a:t>
            </a:r>
            <a:r>
              <a:rPr lang="cs-CZ" sz="1400" smtClean="0"/>
              <a:t>- smlouva; </a:t>
            </a:r>
            <a:r>
              <a:rPr lang="cs-CZ" sz="1400" u="sng" smtClean="0"/>
              <a:t>registrovaný poskytovatel sociálních služeb</a:t>
            </a:r>
            <a:r>
              <a:rPr lang="cs-CZ" sz="1400" smtClean="0"/>
              <a:t> – smlouva - ambulantní, terénní, pobytové; </a:t>
            </a:r>
            <a:r>
              <a:rPr lang="cs-CZ" sz="1400" u="sng" smtClean="0"/>
              <a:t>dětský domov</a:t>
            </a:r>
            <a:r>
              <a:rPr lang="cs-CZ" sz="1400" smtClean="0"/>
              <a:t>; </a:t>
            </a:r>
            <a:r>
              <a:rPr lang="cs-CZ" sz="1400" u="sng" smtClean="0"/>
              <a:t>speciální lůžkové zdravotnické zařízení hospicového typu</a:t>
            </a:r>
            <a:r>
              <a:rPr lang="cs-CZ" sz="1400" smtClean="0"/>
              <a:t>; </a:t>
            </a:r>
            <a:r>
              <a:rPr lang="cs-CZ" sz="1400" u="sng" smtClean="0"/>
              <a:t>sociální lůžko ve zdravotnickém zařízení</a:t>
            </a:r>
            <a:r>
              <a:rPr lang="cs-CZ" sz="1400" smtClean="0"/>
              <a:t>)</a:t>
            </a:r>
          </a:p>
          <a:p>
            <a:pPr marL="358775" algn="just" eaLnBrk="1" hangingPunct="1">
              <a:buFontTx/>
              <a:buChar char="-"/>
            </a:pPr>
            <a:r>
              <a:rPr lang="cs-CZ" sz="1400" b="1" smtClean="0"/>
              <a:t>Institut osvobození od daně </a:t>
            </a:r>
            <a:r>
              <a:rPr lang="cs-CZ" sz="1400" smtClean="0"/>
              <a:t>(maximálně částka v úhrnu do výše PnP ve IV. stupni závislosti)</a:t>
            </a:r>
          </a:p>
          <a:p>
            <a:pPr marL="358775" algn="just" eaLnBrk="1" hangingPunct="1">
              <a:buFontTx/>
              <a:buChar char="-"/>
            </a:pPr>
            <a:r>
              <a:rPr lang="cs-CZ" sz="1400" b="1" smtClean="0"/>
              <a:t>Náhradní doba pojištění </a:t>
            </a:r>
            <a:r>
              <a:rPr lang="cs-CZ" sz="1400" smtClean="0"/>
              <a:t>(osoby pečující osobně o osobu mladší 10 let v I. stupni závislosti; nebo o osobu ve II., III., IV. stupni závislosti) + </a:t>
            </a:r>
            <a:r>
              <a:rPr lang="cs-CZ" sz="1400" u="sng" smtClean="0"/>
              <a:t>podmínka že spolu žijí ve společné domácnosti </a:t>
            </a:r>
            <a:r>
              <a:rPr lang="cs-CZ" sz="1400" smtClean="0"/>
              <a:t>(nevyžaduje se u osob blízkých); </a:t>
            </a:r>
            <a:r>
              <a:rPr lang="cs-CZ" sz="1400" b="1" smtClean="0"/>
              <a:t>stát je plátcem pojistného za osoby pečující </a:t>
            </a:r>
            <a:r>
              <a:rPr lang="cs-CZ" sz="1400" smtClean="0"/>
              <a:t>o osobu mladší 10 let v I. stupni závislosti; nebo o osobu ve II., III., IV. stupni závislosti</a:t>
            </a:r>
            <a:endParaRPr lang="cs-CZ" sz="1400" b="1" smtClean="0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Příspěvek na péči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cs-CZ" sz="1500" b="1" dirty="0" smtClean="0"/>
              <a:t>Nutnost mít určeného poskytovatele pomoci </a:t>
            </a:r>
            <a:r>
              <a:rPr lang="cs-CZ" sz="1500" dirty="0" smtClean="0"/>
              <a:t>v Oznámení o poskytování pomoci</a:t>
            </a:r>
          </a:p>
          <a:p>
            <a:pPr eaLnBrk="1" hangingPunct="1">
              <a:buFontTx/>
              <a:buChar char="-"/>
              <a:defRPr/>
            </a:pPr>
            <a:r>
              <a:rPr lang="cs-CZ" sz="1500" b="1" dirty="0" smtClean="0"/>
              <a:t>Správní řízení  </a:t>
            </a:r>
          </a:p>
          <a:p>
            <a:pPr marL="1225" indent="0" eaLnBrk="1" hangingPunct="1">
              <a:defRPr/>
            </a:pPr>
            <a:r>
              <a:rPr lang="cs-CZ" sz="1500" dirty="0" smtClean="0"/>
              <a:t>Žádost, Oznámení o poskytování pomoci, Sociální šetření ze strany sociálního </a:t>
            </a:r>
            <a:r>
              <a:rPr lang="cs-CZ" sz="1500" dirty="0" err="1" smtClean="0"/>
              <a:t>prcovníka</a:t>
            </a:r>
            <a:r>
              <a:rPr lang="cs-CZ" sz="1500" dirty="0" smtClean="0"/>
              <a:t> ÚP ČR – 6 sledovaných okruhů), Žádost o vyhodnocení schopnosti osoby zvládat ZŽP (10) – odd. LPS příslušné OSSZ (vypracování posouzení zdravotního stavu), Rozhodnutí ÚP ČR, Kontrola využívání příspěvku – sociální pracovník ÚP ČR</a:t>
            </a:r>
          </a:p>
          <a:p>
            <a:pPr marL="286975" indent="-285750" eaLnBrk="1" hangingPunct="1">
              <a:buFontTx/>
              <a:buChar char="-"/>
              <a:defRPr/>
            </a:pPr>
            <a:r>
              <a:rPr lang="cs-CZ" sz="1500" b="1" dirty="0" smtClean="0"/>
              <a:t>Povinnost hlásit hospitalizaci </a:t>
            </a:r>
            <a:r>
              <a:rPr lang="cs-CZ" sz="1500" dirty="0" smtClean="0"/>
              <a:t>(osoba blízká, asistent, pobytové služby, dětský domov)</a:t>
            </a:r>
            <a:r>
              <a:rPr lang="cs-CZ" sz="1500" b="1" dirty="0"/>
              <a:t>;</a:t>
            </a:r>
            <a:r>
              <a:rPr lang="cs-CZ" sz="1500" b="1" dirty="0" smtClean="0"/>
              <a:t> úmrtí </a:t>
            </a:r>
            <a:r>
              <a:rPr lang="cs-CZ" sz="1500" dirty="0" smtClean="0"/>
              <a:t>(osoba blízká, asistent, pobytové služby, dětský domov, zdravotnické zařízení, hospic)</a:t>
            </a:r>
          </a:p>
          <a:p>
            <a:pPr marL="286975" indent="-285750" eaLnBrk="1" hangingPunct="1">
              <a:buFontTx/>
              <a:buChar char="-"/>
              <a:defRPr/>
            </a:pPr>
            <a:r>
              <a:rPr lang="cs-CZ" sz="1500" b="1" dirty="0" smtClean="0"/>
              <a:t>Neregistrované sociální služby v kraji</a:t>
            </a:r>
            <a:endParaRPr lang="cs-CZ" sz="1500" b="1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484438" y="2301875"/>
            <a:ext cx="10572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619250" y="144463"/>
            <a:ext cx="74168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1E96"/>
                </a:solidFill>
                <a:latin typeface="+mj-lt"/>
              </a:rPr>
              <a:t>Dávky pro osoby se </a:t>
            </a:r>
            <a:r>
              <a:rPr lang="cs-CZ" sz="3200" b="1" dirty="0">
                <a:solidFill>
                  <a:srgbClr val="001E96"/>
                </a:solidFill>
                <a:latin typeface="+mj-lt"/>
              </a:rPr>
              <a:t>zdravotním postižením</a:t>
            </a:r>
            <a:endParaRPr lang="cs-CZ" sz="3200" b="1" dirty="0">
              <a:solidFill>
                <a:srgbClr val="001E96"/>
              </a:solidFill>
              <a:latin typeface="+mj-lt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50825" y="2060575"/>
            <a:ext cx="3313113" cy="10096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cs-CZ" sz="2400" b="1" dirty="0" smtClean="0"/>
              <a:t>Příspěvek na mobilitu</a:t>
            </a:r>
            <a:endParaRPr lang="cs-CZ" sz="24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3708400" y="1989138"/>
            <a:ext cx="5103813" cy="136842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cs-CZ" sz="2400" dirty="0">
                <a:solidFill>
                  <a:schemeClr val="tx1"/>
                </a:solidFill>
              </a:rPr>
              <a:t>550 Kč měsíčně </a:t>
            </a:r>
            <a:r>
              <a:rPr lang="cs-CZ" sz="2400" dirty="0"/>
              <a:t>– úhrada nákladů na dopravu OZP; přiznán nárok na průkaz ZTP nebo ZTP/P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250825" y="4005263"/>
            <a:ext cx="3313113" cy="936625"/>
          </a:xfrm>
          <a:prstGeom prst="roundRect">
            <a:avLst>
              <a:gd name="adj" fmla="val 18750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/>
              <a:t>Příspěvek na zvláštní pomůcku</a:t>
            </a:r>
            <a:endParaRPr lang="cs-CZ" sz="2400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3708400" y="4005263"/>
            <a:ext cx="5032375" cy="93662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pl-PL" sz="2400" dirty="0"/>
              <a:t>max. </a:t>
            </a:r>
            <a:r>
              <a:rPr lang="pl-PL" sz="2400" dirty="0"/>
              <a:t>800.000/850.000 </a:t>
            </a:r>
            <a:r>
              <a:rPr lang="pl-PL" sz="2400" dirty="0"/>
              <a:t>Kč za 5 let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775075" y="5157788"/>
            <a:ext cx="4965700" cy="1223962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pl-PL" sz="2000" dirty="0"/>
              <a:t>max. </a:t>
            </a:r>
            <a:r>
              <a:rPr lang="pl-PL" sz="2000" dirty="0"/>
              <a:t>350.000/400.000 Kč na pomůcku</a:t>
            </a:r>
          </a:p>
          <a:p>
            <a:pPr algn="just">
              <a:defRPr/>
            </a:pPr>
            <a:r>
              <a:rPr lang="pl-PL" sz="2000" dirty="0"/>
              <a:t>- věkové kategorie; cena pomůcky; zdravotní pojišťovna; maximální výše příspěvků; spoluúčast na pořízení poůcky</a:t>
            </a:r>
            <a:endParaRPr lang="pl-PL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>
          <a:xfrm>
            <a:off x="1619250" y="188913"/>
            <a:ext cx="7489825" cy="863600"/>
          </a:xfrm>
        </p:spPr>
        <p:txBody>
          <a:bodyPr/>
          <a:lstStyle/>
          <a:p>
            <a:pPr algn="l" eaLnBrk="1" hangingPunct="1"/>
            <a:r>
              <a:rPr lang="cs-CZ" sz="3200" smtClean="0"/>
              <a:t>Dávky pro osoby se zdravotním postižením</a:t>
            </a:r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684213" y="1484313"/>
            <a:ext cx="8135937" cy="4968875"/>
          </a:xfrm>
        </p:spPr>
        <p:txBody>
          <a:bodyPr/>
          <a:lstStyle/>
          <a:p>
            <a:pPr marL="358775" algn="just" eaLnBrk="1" hangingPunct="1">
              <a:buFont typeface="Arial" charset="0"/>
              <a:buChar char="•"/>
            </a:pPr>
            <a:r>
              <a:rPr lang="cs-CZ" sz="1300" smtClean="0">
                <a:latin typeface="Arial" charset="0"/>
                <a:cs typeface="Arial" charset="0"/>
              </a:rPr>
              <a:t>Zvýšení PMOB na 550/měs od 1.1.2018 (výplata 2/2018)</a:t>
            </a:r>
          </a:p>
          <a:p>
            <a:pPr marL="358775" algn="just" eaLnBrk="1" hangingPunct="1">
              <a:buFont typeface="Arial" charset="0"/>
              <a:buChar char="•"/>
            </a:pPr>
            <a:r>
              <a:rPr lang="cs-CZ" sz="1300" smtClean="0">
                <a:latin typeface="Arial" charset="0"/>
                <a:cs typeface="Arial" charset="0"/>
              </a:rPr>
              <a:t>Terminologická úprava názvu „schodišťová plošina“ na „svislá zdvihací plošina a šikmá zdvihací plošina“</a:t>
            </a:r>
          </a:p>
          <a:p>
            <a:pPr marL="358775" algn="just" eaLnBrk="1" hangingPunct="1">
              <a:buFont typeface="Arial" charset="0"/>
              <a:buChar char="•"/>
            </a:pPr>
            <a:r>
              <a:rPr lang="cs-CZ" sz="1300" smtClean="0">
                <a:latin typeface="Arial" charset="0"/>
                <a:cs typeface="Arial" charset="0"/>
              </a:rPr>
              <a:t>Souhlas vlastníka nemovitosti s instalací pomůcky může být nahrazen rozhodnutím soudu</a:t>
            </a:r>
          </a:p>
          <a:p>
            <a:pPr marL="358775" algn="just" eaLnBrk="1" hangingPunct="1">
              <a:buFont typeface="Arial" charset="0"/>
              <a:buChar char="•"/>
            </a:pPr>
            <a:r>
              <a:rPr lang="cs-CZ" sz="1300" smtClean="0">
                <a:latin typeface="Arial" charset="0"/>
                <a:cs typeface="Arial" charset="0"/>
              </a:rPr>
              <a:t>Zkracuje se lhůta pro možnost opětovného poskytnutí příspěvku na zvláštní pomůcku – motorové vozidlo na 84 kalendářních měsíců (7 let) po sobě jdoucích</a:t>
            </a:r>
          </a:p>
          <a:p>
            <a:pPr marL="358775" algn="just" eaLnBrk="1" hangingPunct="1">
              <a:buFont typeface="Arial" charset="0"/>
              <a:buChar char="•"/>
            </a:pPr>
            <a:r>
              <a:rPr lang="cs-CZ" sz="1300" smtClean="0">
                <a:latin typeface="Arial" charset="0"/>
                <a:cs typeface="Arial" charset="0"/>
              </a:rPr>
              <a:t>Změna (snížení) limitu ceny pomůcky (hranice výše ceny pomůcek, u kterých se zkoumá příjem osoby a osob společně posuzovaných) na částku 10 000,- Kč</a:t>
            </a:r>
          </a:p>
          <a:p>
            <a:pPr marL="358775" algn="just" eaLnBrk="1" hangingPunct="1">
              <a:buFont typeface="Arial" charset="0"/>
              <a:buChar char="•"/>
            </a:pPr>
            <a:r>
              <a:rPr lang="cs-CZ" sz="1300" smtClean="0">
                <a:latin typeface="Arial" charset="0"/>
                <a:cs typeface="Arial" charset="0"/>
              </a:rPr>
              <a:t>Zcela nově je koncipována výše příspěvku na zvláštní pomůcku poskytovaného na pořízení motorového vozidla</a:t>
            </a:r>
          </a:p>
          <a:p>
            <a:pPr marL="358775" algn="just" eaLnBrk="1" hangingPunct="1">
              <a:buFont typeface="Arial" charset="0"/>
              <a:buChar char="•"/>
            </a:pPr>
            <a:r>
              <a:rPr lang="cs-CZ" sz="1300" smtClean="0">
                <a:latin typeface="Arial" charset="0"/>
                <a:cs typeface="Arial" charset="0"/>
              </a:rPr>
              <a:t>Nový institut vyloučení osoby z okruhu SPO jestliže spolu nejméně po dobu 3 měsíců prokazatelně nežijí</a:t>
            </a:r>
          </a:p>
          <a:p>
            <a:pPr marL="358775" algn="just" eaLnBrk="1" hangingPunct="1">
              <a:buFont typeface="Arial" charset="0"/>
              <a:buChar char="•"/>
            </a:pPr>
            <a:r>
              <a:rPr lang="cs-CZ" sz="1300" smtClean="0">
                <a:latin typeface="Arial" charset="0"/>
                <a:cs typeface="Arial" charset="0"/>
              </a:rPr>
              <a:t>Jako jiný příjemce dávky pro OZP možný také „pěstoun“ (zastupuje svěřenou osobu v řízení o dávce).</a:t>
            </a:r>
          </a:p>
          <a:p>
            <a:pPr marL="358775" algn="just" eaLnBrk="1" hangingPunct="1">
              <a:buFont typeface="Arial" charset="0"/>
              <a:buChar char="•"/>
            </a:pPr>
            <a:r>
              <a:rPr lang="cs-CZ" sz="1300" smtClean="0">
                <a:latin typeface="Arial" charset="0"/>
                <a:cs typeface="Arial" charset="0"/>
              </a:rPr>
              <a:t>Podmínka žadatele doložení příjmů - cena pořizované pomůcky je nižší než 10 000,- Kč; když má žadatel nedostatek finančních prostředků ke spoluúčasti a žádá o snížení spoluúčasti; jde o příspěvek na zvláštní pomůcku poskytovaný na pořízení motorového vozidla</a:t>
            </a:r>
          </a:p>
          <a:p>
            <a:pPr marL="358775" algn="just" eaLnBrk="1" hangingPunct="1">
              <a:buFont typeface="Arial" charset="0"/>
              <a:buChar char="•"/>
            </a:pPr>
            <a:r>
              <a:rPr lang="cs-CZ" sz="1300" smtClean="0"/>
              <a:t>Změny</a:t>
            </a:r>
            <a:r>
              <a:rPr lang="cs-CZ" sz="1300" smtClean="0">
                <a:latin typeface="Arial" charset="0"/>
                <a:cs typeface="Arial" charset="0"/>
              </a:rPr>
              <a:t> vyhlášky č. 388/2011 Sb. (typy zvláštních pomůcek)</a:t>
            </a:r>
          </a:p>
          <a:p>
            <a:pPr marL="358775" algn="just" eaLnBrk="1" hangingPunct="1">
              <a:buFont typeface="Arial" charset="0"/>
              <a:buChar char="•"/>
            </a:pPr>
            <a:endParaRPr lang="cs-CZ" sz="1400" smtClean="0">
              <a:latin typeface="Arial" charset="0"/>
              <a:cs typeface="Arial" charset="0"/>
            </a:endParaRPr>
          </a:p>
          <a:p>
            <a:pPr marL="358775" algn="just" eaLnBrk="1" hangingPunct="1">
              <a:buFont typeface="Arial" charset="0"/>
              <a:buChar char="•"/>
            </a:pPr>
            <a:endParaRPr lang="cs-CZ" sz="1400" smtClean="0">
              <a:latin typeface="Arial" charset="0"/>
              <a:cs typeface="Arial" charset="0"/>
            </a:endParaRPr>
          </a:p>
          <a:p>
            <a:pPr marL="358775" eaLnBrk="1" hangingPunct="1">
              <a:buFont typeface="Arial" charset="0"/>
              <a:buChar char="•"/>
            </a:pPr>
            <a:endParaRPr lang="cs-CZ" sz="1400" smtClean="0">
              <a:latin typeface="Arial" charset="0"/>
              <a:cs typeface="Arial" charset="0"/>
            </a:endParaRPr>
          </a:p>
          <a:p>
            <a:pPr marL="358775" eaLnBrk="1" hangingPunct="1">
              <a:buFont typeface="Arial" charset="0"/>
              <a:buChar char="•"/>
            </a:pPr>
            <a:endParaRPr lang="cs-CZ" sz="16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58775" eaLnBrk="1" hangingPunct="1">
              <a:buFont typeface="Arial" charset="0"/>
              <a:buChar char="•"/>
            </a:pPr>
            <a:endParaRPr lang="cs-CZ" sz="20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58775" eaLnBrk="1" hangingPunct="1">
              <a:buFont typeface="Arial" charset="0"/>
              <a:buChar char="•"/>
            </a:pPr>
            <a:endParaRPr lang="cs-CZ" sz="2000" smtClean="0">
              <a:solidFill>
                <a:srgbClr val="FF0000"/>
              </a:solidFill>
            </a:endParaRPr>
          </a:p>
          <a:p>
            <a:pPr marL="358775" eaLnBrk="1" hangingPunct="1">
              <a:buFont typeface="Arial" charset="0"/>
              <a:buChar char="•"/>
            </a:pPr>
            <a:endParaRPr lang="cs-CZ" sz="2000" smtClean="0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2565400"/>
            <a:ext cx="8640762" cy="1584325"/>
          </a:xfrm>
        </p:spPr>
        <p:txBody>
          <a:bodyPr/>
          <a:lstStyle/>
          <a:p>
            <a:pPr marL="1225" indent="0" eaLnBrk="1" hangingPunct="1">
              <a:spcBef>
                <a:spcPts val="0"/>
              </a:spcBef>
              <a:defRPr/>
            </a:pPr>
            <a:r>
              <a:rPr lang="cs-CZ" sz="2000" dirty="0" smtClean="0"/>
              <a:t>- </a:t>
            </a:r>
            <a:r>
              <a:rPr lang="cs-CZ" sz="1800" dirty="0" smtClean="0"/>
              <a:t>Vyhrazené místo k sezení v dopravních prostředcích.</a:t>
            </a:r>
          </a:p>
          <a:p>
            <a:pPr marL="1225" indent="0" eaLnBrk="1" hangingPunct="1">
              <a:spcBef>
                <a:spcPts val="0"/>
              </a:spcBef>
              <a:defRPr/>
            </a:pPr>
            <a:r>
              <a:rPr lang="cs-CZ" sz="1800" dirty="0" smtClean="0"/>
              <a:t>- Vyhrazené místo k parkování.</a:t>
            </a:r>
          </a:p>
          <a:p>
            <a:pPr marL="344125" indent="-342900" eaLnBrk="1" hangingPunct="1">
              <a:spcBef>
                <a:spcPts val="0"/>
              </a:spcBef>
              <a:buFontTx/>
              <a:buChar char="-"/>
              <a:defRPr/>
            </a:pPr>
            <a:r>
              <a:rPr lang="cs-CZ" sz="1800" dirty="0" smtClean="0"/>
              <a:t>Bezplatná přeprava v prostředních MHD, sleva na vnitrostátní jízdné apod. </a:t>
            </a:r>
          </a:p>
          <a:p>
            <a:pPr marL="344125" indent="-342900" eaLnBrk="1" hangingPunct="1">
              <a:spcBef>
                <a:spcPts val="0"/>
              </a:spcBef>
              <a:buFontTx/>
              <a:buChar char="-"/>
              <a:defRPr/>
            </a:pPr>
            <a:r>
              <a:rPr lang="cs-CZ" sz="1800" dirty="0" smtClean="0"/>
              <a:t>Přestupky (</a:t>
            </a:r>
            <a:r>
              <a:rPr lang="cs-CZ" sz="1800" dirty="0" err="1" smtClean="0"/>
              <a:t>z.č</a:t>
            </a:r>
            <a:r>
              <a:rPr lang="cs-CZ" sz="1800" dirty="0" smtClean="0"/>
              <a:t>. 250/2016 Sb.); pokuta až do výše Kč 20.000,--.</a:t>
            </a:r>
          </a:p>
          <a:p>
            <a:pPr marL="458425" indent="-457200"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cs-CZ" sz="1800" dirty="0" smtClean="0">
                <a:solidFill>
                  <a:srgbClr val="FF0000"/>
                </a:solidFill>
              </a:rPr>
              <a:t>Parkovací průkaz (obec)</a:t>
            </a:r>
            <a:endParaRPr lang="cs-CZ" sz="18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hrubiskovam\AppData\Local\Microsoft\Windows\Temporary Internet Files\Content.Outlook\R2LHEB50\ZTTP1-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4076700"/>
            <a:ext cx="39528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hrubiskovam\AppData\Local\Microsoft\Windows\Temporary Internet Files\Content.Outlook\R2LHEB50\ZTTP2-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8350" y="4076700"/>
            <a:ext cx="395128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619250" y="144463"/>
            <a:ext cx="74168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1E96"/>
                </a:solidFill>
                <a:latin typeface="+mj-lt"/>
              </a:rPr>
              <a:t>Dávky pro osoby se zdravotním postižením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58788" y="1484313"/>
            <a:ext cx="316865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/>
              <a:t>Průkaz osoby se zdravotním postižením</a:t>
            </a:r>
            <a:endParaRPr lang="cs-CZ" sz="24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4211638" y="1484313"/>
            <a:ext cx="4537075" cy="9144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/>
              <a:t>TP, ZTP, ZTP/P</a:t>
            </a:r>
            <a:endParaRPr lang="cs-CZ" sz="28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sablona_UP (1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sablona_UP (1)</Template>
  <TotalTime>11713</TotalTime>
  <Words>1621</Words>
  <Application>Microsoft Office PowerPoint</Application>
  <PresentationFormat>Předvádění na obrazovce (4:3)</PresentationFormat>
  <Paragraphs>174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Arial Black</vt:lpstr>
      <vt:lpstr>Times New Roman</vt:lpstr>
      <vt:lpstr>Wingdings</vt:lpstr>
      <vt:lpstr>PPT sablona_UP (1)</vt:lpstr>
      <vt:lpstr>PPT sablona_UP (1)</vt:lpstr>
      <vt:lpstr>Nepojistné sociální dávky                                                                                                                                                                                     Krajská pobočka ÚP ČR ve Zlíně</vt:lpstr>
      <vt:lpstr>Krajská pobočka ÚP ČR ve Zlíně (KrP) 13 kontaktních pracovišť  (4 vybraná – okresní KoP, 9 KoP)</vt:lpstr>
      <vt:lpstr>Nepojistné sociální dávky </vt:lpstr>
      <vt:lpstr>Snímek 4</vt:lpstr>
      <vt:lpstr>Příspěvek na péči </vt:lpstr>
      <vt:lpstr>Příspěvek na péči</vt:lpstr>
      <vt:lpstr>Snímek 7</vt:lpstr>
      <vt:lpstr>Dávky pro osoby se zdravotním postižením </vt:lpstr>
      <vt:lpstr>Snímek 9</vt:lpstr>
      <vt:lpstr>Pojistné sociální systémy (příslušná OSSZ)</vt:lpstr>
      <vt:lpstr>Pojistné sociální systémy (příslušná OSSZ)</vt:lpstr>
      <vt:lpstr>Snímek 12</vt:lpstr>
      <vt:lpstr>Snímek 13</vt:lpstr>
      <vt:lpstr>Snímek 14</vt:lpstr>
      <vt:lpstr>Snímek 15</vt:lpstr>
      <vt:lpstr>Snímek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olga.kostkanova@uradprace.cz</dc:creator>
  <cp:lastModifiedBy>MoravcovaS</cp:lastModifiedBy>
  <cp:revision>480</cp:revision>
  <cp:lastPrinted>2016-02-04T12:18:45Z</cp:lastPrinted>
  <dcterms:created xsi:type="dcterms:W3CDTF">2013-03-26T10:26:50Z</dcterms:created>
  <dcterms:modified xsi:type="dcterms:W3CDTF">2018-03-20T09:17:44Z</dcterms:modified>
</cp:coreProperties>
</file>